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65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A7AB5851-1364-48A5-A9A1-4C8CC6A0DB2D}" type="datetimeFigureOut">
              <a:rPr lang="el-GR" smtClean="0"/>
              <a:t>7/12/2017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7AB5851-1364-48A5-A9A1-4C8CC6A0DB2D}" type="datetimeFigureOut">
              <a:rPr lang="el-GR" smtClean="0"/>
              <a:t>7/12/2017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7AB5851-1364-48A5-A9A1-4C8CC6A0DB2D}" type="datetimeFigureOut">
              <a:rPr lang="el-GR" smtClean="0"/>
              <a:t>7/12/2017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7AB5851-1364-48A5-A9A1-4C8CC6A0DB2D}" type="datetimeFigureOut">
              <a:rPr lang="el-GR" smtClean="0"/>
              <a:t>7/12/2017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AB5851-1364-48A5-A9A1-4C8CC6A0DB2D}" type="datetimeFigureOut">
              <a:rPr lang="el-GR" smtClean="0"/>
              <a:t>7/12/2017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A7AB5851-1364-48A5-A9A1-4C8CC6A0DB2D}" type="datetimeFigureOut">
              <a:rPr lang="el-GR" smtClean="0"/>
              <a:t>7/12/2017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A7AB5851-1364-48A5-A9A1-4C8CC6A0DB2D}" type="datetimeFigureOut">
              <a:rPr lang="el-GR" smtClean="0"/>
              <a:t>7/12/2017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A7AB5851-1364-48A5-A9A1-4C8CC6A0DB2D}" type="datetimeFigureOut">
              <a:rPr lang="el-GR" smtClean="0"/>
              <a:t>7/12/2017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AB5851-1364-48A5-A9A1-4C8CC6A0DB2D}" type="datetimeFigureOut">
              <a:rPr lang="el-GR" smtClean="0"/>
              <a:t>7/12/2017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B5851-1364-48A5-A9A1-4C8CC6A0DB2D}" type="datetimeFigureOut">
              <a:rPr lang="el-GR" smtClean="0"/>
              <a:t>7/12/2017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B5851-1364-48A5-A9A1-4C8CC6A0DB2D}" type="datetimeFigureOut">
              <a:rPr lang="el-GR" smtClean="0"/>
              <a:t>7/12/2017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1BF8FAE-450D-444B-BB1E-5B22ADBEBB95}"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AB5851-1364-48A5-A9A1-4C8CC6A0DB2D}" type="datetimeFigureOut">
              <a:rPr lang="el-GR" smtClean="0"/>
              <a:t>7/12/2017</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F8FAE-450D-444B-BB1E-5B22ADBEBB95}"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efsyn.gr/arthro/h-energeiaki-aytonomia-synanta-tin-koinoniki-oikonomia"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l.wikipedia.org/wiki/%CE%9C%CE%AC%CE%BD%CF%84%CF%83%CE%B5%CF%83%CF%84%CE%B5%CF%81" TargetMode="External"/><Relationship Id="rId2" Type="http://schemas.openxmlformats.org/officeDocument/2006/relationships/hyperlink" Target="https://el.wikipedia.org/wiki/%CE%94%CE%B9%CE%B5%CE%B8%CE%BD%CE%AE%CF%82_%CE%A3%CF%85%CE%BD%CE%B5%CF%84%CE%B1%CE%B9%CF%81%CE%B9%CF%83%CF%84%CE%B9%CE%BA%CE%AE_%CE%A3%CF%85%CE%BC%CE%BC%CE%B1%CF%87%CE%AF%CE%B1" TargetMode="External"/><Relationship Id="rId1" Type="http://schemas.openxmlformats.org/officeDocument/2006/relationships/slideLayout" Target="../slideLayouts/slideLayout2.xml"/><Relationship Id="rId6" Type="http://schemas.openxmlformats.org/officeDocument/2006/relationships/hyperlink" Target="https://el.wikipedia.org/w/index.php?title=%CE%9F%CE%B9%CE%BA%CE%BF%CF%85%CE%BC%CE%B5%CE%BD%CE%B9%CE%BA%CE%AE_%CE%94%CE%B9%CE%B1%CE%BA%CE%AE%CF%81%CF%85%CE%BE%CE%B7_%CF%84%CF%89%CE%BD_%CE%94%CE%B9%CE%BA%CE%B1%CE%B9%CF%89%CE%BC%CE%AC%CF%84%CF%89%CE%BD_%CF%84%CE%BF%CF%85_%CE%91%CE%BD%CE%B8%CF%81%CF%8E%CF%80%CE%BF%CF%85&amp;action=edit&amp;redlink=1" TargetMode="External"/><Relationship Id="rId5" Type="http://schemas.openxmlformats.org/officeDocument/2006/relationships/hyperlink" Target="https://el.wikipedia.org/wiki/19%CE%BF%CF%82_%CE%B1%CE%B9%CF%8E%CE%BD%CE%B1%CF%82" TargetMode="External"/><Relationship Id="rId4" Type="http://schemas.openxmlformats.org/officeDocument/2006/relationships/hyperlink" Target="https://el.wikipedia.org/wiki/1995"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1124744"/>
            <a:ext cx="7772400" cy="1035546"/>
          </a:xfrm>
        </p:spPr>
        <p:txBody>
          <a:bodyPr>
            <a:normAutofit fontScale="90000"/>
          </a:bodyPr>
          <a:lstStyle/>
          <a:p>
            <a:r>
              <a:rPr lang="el-GR" dirty="0" smtClean="0">
                <a:latin typeface="Arial Black" pitchFamily="34" charset="0"/>
              </a:rPr>
              <a:t/>
            </a:r>
            <a:br>
              <a:rPr lang="el-GR" dirty="0" smtClean="0">
                <a:latin typeface="Arial Black" pitchFamily="34" charset="0"/>
              </a:rPr>
            </a:br>
            <a:r>
              <a:rPr lang="el-GR" dirty="0" smtClean="0">
                <a:latin typeface="Arial Black" pitchFamily="34" charset="0"/>
              </a:rPr>
              <a:t>ΕΝΕΡΓΕΙΑΚΟΙ ΣΙΝΕΤΑΙΡΙΣΜΟΙ</a:t>
            </a:r>
            <a:br>
              <a:rPr lang="el-GR" dirty="0" smtClean="0">
                <a:latin typeface="Arial Black" pitchFamily="34" charset="0"/>
              </a:rPr>
            </a:br>
            <a:r>
              <a:rPr lang="el-GR" sz="2700" dirty="0" smtClean="0">
                <a:latin typeface="Arial Black" pitchFamily="34" charset="0"/>
              </a:rPr>
              <a:t>Κώστας Διάκος: Νομικός Περιβάλλοντος</a:t>
            </a:r>
            <a:r>
              <a:rPr lang="el-GR" dirty="0">
                <a:hlinkClick r:id="rId2"/>
              </a:rPr>
              <a:t/>
            </a:r>
            <a:br>
              <a:rPr lang="el-GR" dirty="0">
                <a:hlinkClick r:id="rId2"/>
              </a:rPr>
            </a:br>
            <a:r>
              <a:rPr lang="el-GR" dirty="0">
                <a:hlinkClick r:id="rId2"/>
              </a:rPr>
              <a:t>H ενεργειακή αυτονομία συναντά την κοινωνική οικονομία</a:t>
            </a:r>
            <a:r>
              <a:rPr lang="el-GR" dirty="0"/>
              <a:t/>
            </a:r>
            <a:br>
              <a:rPr lang="el-GR" dirty="0"/>
            </a:br>
            <a:endParaRPr lang="el-GR" dirty="0"/>
          </a:p>
        </p:txBody>
      </p:sp>
      <p:sp>
        <p:nvSpPr>
          <p:cNvPr id="3" name="Subtitle 2"/>
          <p:cNvSpPr>
            <a:spLocks noGrp="1"/>
          </p:cNvSpPr>
          <p:nvPr>
            <p:ph type="subTitle" idx="1"/>
          </p:nvPr>
        </p:nvSpPr>
        <p:spPr>
          <a:xfrm>
            <a:off x="1475656" y="4653136"/>
            <a:ext cx="6400800" cy="1752600"/>
          </a:xfrm>
        </p:spPr>
        <p:txBody>
          <a:bodyPr/>
          <a:lstStyle/>
          <a:p>
            <a:endParaRPr lang="el-GR" dirty="0"/>
          </a:p>
        </p:txBody>
      </p:sp>
      <p:pic>
        <p:nvPicPr>
          <p:cNvPr id="1026" name="Picture 2" descr="C:\Users\K.Diakos\Pictures\2017-12-05\unnamed.jpg"/>
          <p:cNvPicPr>
            <a:picLocks noChangeAspect="1" noChangeArrowheads="1"/>
          </p:cNvPicPr>
          <p:nvPr/>
        </p:nvPicPr>
        <p:blipFill>
          <a:blip r:embed="rId3" cstate="print"/>
          <a:srcRect/>
          <a:stretch>
            <a:fillRect/>
          </a:stretch>
        </p:blipFill>
        <p:spPr bwMode="auto">
          <a:xfrm>
            <a:off x="1907704" y="3501008"/>
            <a:ext cx="6000750" cy="200025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a:t>Tο παράδειγμα της Γερμανίας</a:t>
            </a:r>
            <a:br>
              <a:rPr lang="el-GR" sz="2400" dirty="0"/>
            </a:br>
            <a:endParaRPr lang="el-GR" sz="2400" dirty="0"/>
          </a:p>
        </p:txBody>
      </p:sp>
      <p:sp>
        <p:nvSpPr>
          <p:cNvPr id="3" name="Content Placeholder 2"/>
          <p:cNvSpPr>
            <a:spLocks noGrp="1"/>
          </p:cNvSpPr>
          <p:nvPr>
            <p:ph idx="1"/>
          </p:nvPr>
        </p:nvSpPr>
        <p:spPr/>
        <p:txBody>
          <a:bodyPr>
            <a:normAutofit fontScale="70000" lnSpcReduction="20000"/>
          </a:bodyPr>
          <a:lstStyle/>
          <a:p>
            <a:r>
              <a:rPr lang="el-GR" dirty="0"/>
              <a:t>Η Γερμανία απαριθμεί περίπου 800 ενεργειακές κοινότητες με 160.000 μέλη. Η δράση τους δεν περιορίζεται στους τομείς της παραγωγής, διανομής και προμήθειας ενέργειας, αλλά επεκτείνεται και στην λειτουργία και την κατοχή των δικτύων ηλεκτρικής ενέργειας. Χαρακτηριστικό είναι το παράδειγμα της ElektrizitatsWerke Schonau, μιας ΕΚΟΙΝ που ξεκίνησε το 1986 από μια πρωτοβουλία γονέων της μικρής επαρχιακής πόλης Schönau κατά της πυρηνικής ενέργειας. Στόχοι της πρωτοβουλίας αυτής ήταν η προώθηση της εξοικονόμησης ενέργειας και της παραγωγής ενέργειας από φιλικές για το περιβάλλον τεχνολογίες. Στη συνέχεια, η πρωτοβουλία αυτή που εξελίχθηκε στη δημιουργία της ElektrizitatsWerke Schonau και τελικά μετά από δύο δημοψηφίσματα και μεγάλο αγώνα κατάφερε το 1997 να αποκτήσει το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Ο Νόμος Σταθάκη</a:t>
            </a:r>
            <a:r>
              <a:rPr lang="el-GR" dirty="0"/>
              <a:t/>
            </a:r>
            <a:br>
              <a:rPr lang="el-GR" dirty="0"/>
            </a:br>
            <a:endParaRPr lang="el-GR" dirty="0"/>
          </a:p>
        </p:txBody>
      </p:sp>
      <p:sp>
        <p:nvSpPr>
          <p:cNvPr id="3" name="Content Placeholder 2"/>
          <p:cNvSpPr>
            <a:spLocks noGrp="1"/>
          </p:cNvSpPr>
          <p:nvPr>
            <p:ph idx="1"/>
          </p:nvPr>
        </p:nvSpPr>
        <p:spPr/>
        <p:txBody>
          <a:bodyPr>
            <a:normAutofit fontScale="62500" lnSpcReduction="20000"/>
          </a:bodyPr>
          <a:lstStyle/>
          <a:p>
            <a:r>
              <a:rPr lang="el-GR" dirty="0"/>
              <a:t>Σύμφωνα με το νόμο ασυτό  οι Ενεργειακές Κοινότητες (Ε.Κοιν.) -όπως τιτλοφορούνται οι αστικοί συνεταιρισμοί- έχουν ως στόχο την προώθηση της κοινωνικής και αλληλέγγυας οικονομίας και καινοτομίας στον ενεργειακό τομέα.</a:t>
            </a:r>
          </a:p>
          <a:p>
            <a:r>
              <a:rPr lang="el-GR" dirty="0"/>
              <a:t>Μέλη μιας Ε.Κοιν. μπορεί να είναι φυσικά πρόσωπα, νομικά πρόσωπα δημοσίου ή ιδιωτικού δικαίου, ΟΤΑ α' και β' βαθμού της ίδιας περιφερειακής ενότητας εντός της οποίας βρίσκεται η έδρα του συνεταιρισμού αλλά και επιχειρήσεις των δήμων και περιφερειών.</a:t>
            </a:r>
          </a:p>
          <a:p>
            <a:r>
              <a:rPr lang="el-GR" i="1" u="sng" dirty="0"/>
              <a:t>Παρατηρήσεις: Απαιτρίται νομοθετική ρύθμιση που δεν θα ασλλοιώνει το πνεύμα του νόμου από παραβιάσεις του μέσω του ιδιωτικού κεφαλαίου ή κρατικών μηχανισμών.</a:t>
            </a:r>
            <a:endParaRPr lang="el-GR" dirty="0"/>
          </a:p>
          <a:p>
            <a:r>
              <a:rPr lang="el-GR" dirty="0"/>
              <a:t>Οι δραστηριότητές τους καλύπτουν μεγάλο μέρος του ενεργειακού κλάδου και δίνουν τη δυνατότητα στις τοπικές συμπράξεις δήμων, κατοίκων, μικρών επιχειρηματιών, ακόμη και επιμελητηρίων μιας περιοχής να πετυχαίνουν κατά κύριο λόγο την </a:t>
            </a:r>
            <a:r>
              <a:rPr lang="el-GR" b="1" dirty="0"/>
              <a:t>εξοικονόμηση ενέργειας</a:t>
            </a:r>
            <a:r>
              <a:rPr lang="el-GR" dirty="0"/>
              <a:t> και του σχετικού οικονομικού κόστους για τους πολίτες.</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Τα κίνητρα</a:t>
            </a:r>
            <a:r>
              <a:rPr lang="el-GR" dirty="0"/>
              <a:t/>
            </a:r>
            <a:br>
              <a:rPr lang="el-GR" dirty="0"/>
            </a:br>
            <a:endParaRPr lang="el-GR" dirty="0"/>
          </a:p>
        </p:txBody>
      </p:sp>
      <p:sp>
        <p:nvSpPr>
          <p:cNvPr id="3" name="Content Placeholder 2"/>
          <p:cNvSpPr>
            <a:spLocks noGrp="1"/>
          </p:cNvSpPr>
          <p:nvPr>
            <p:ph idx="1"/>
          </p:nvPr>
        </p:nvSpPr>
        <p:spPr/>
        <p:txBody>
          <a:bodyPr>
            <a:normAutofit fontScale="70000" lnSpcReduction="20000"/>
          </a:bodyPr>
          <a:lstStyle/>
          <a:p>
            <a:r>
              <a:rPr lang="el-GR" dirty="0"/>
              <a:t>Οι διατάξεις του προσχεδίου νόμου του ΥΠΕΝ προβλέπουν σειρά κινήτρων για τους ενεργειακούς συνεταιρισμούς. Τέτοια είναι ο </a:t>
            </a:r>
            <a:r>
              <a:rPr lang="el-GR" b="1" dirty="0"/>
              <a:t>σταθερός φορολογικός συντελεστής εισοδήματος</a:t>
            </a:r>
            <a:r>
              <a:rPr lang="el-GR" dirty="0"/>
              <a:t> για πέντε χρόνια, η ένταξή τους στον </a:t>
            </a:r>
            <a:r>
              <a:rPr lang="el-GR" b="1" dirty="0"/>
              <a:t>αναπτυξιακό νόμο,</a:t>
            </a:r>
            <a:r>
              <a:rPr lang="el-GR" dirty="0"/>
              <a:t> η εξαίρεσή τους από τις ανταγωνιστικές διαδικασίες και υποβολής προσφορών για σταθμούς ΑΠΕ και ΣΗΘΥΑ, η απαλλαγή από την υποχρέωση καταβολής του </a:t>
            </a:r>
            <a:r>
              <a:rPr lang="el-GR" b="1" dirty="0"/>
              <a:t>ετήσιου τέλους</a:t>
            </a:r>
            <a:r>
              <a:rPr lang="el-GR" dirty="0"/>
              <a:t> διατήρησης δικαιώματος κατοχής άδειας παραγωγής ηλεκτρικής ενέργειας από ΑΠΕ και ΣΗΘΥΑ, η κατά 50% μείωση της εγγυητικής επιστολής που απαιτείται για σταθμούς ΑΠΕ και ΣΗΘΥΑ, η </a:t>
            </a:r>
            <a:r>
              <a:rPr lang="el-GR" b="1" dirty="0"/>
              <a:t>κατά προτεραιότητα</a:t>
            </a:r>
            <a:r>
              <a:rPr lang="el-GR" dirty="0"/>
              <a:t> αδειοδότησή τους από τη ΡΑΕ αλλά και ο ενεργειακός συμψηφισμός από την παραγωγή ρεύματος με φωτοβολταϊκά και μικρές ανεμογεννήτριες.</a:t>
            </a:r>
          </a:p>
          <a:p>
            <a:r>
              <a:rPr lang="el-GR" b="1" dirty="0"/>
              <a:t>Παρατήρηση: </a:t>
            </a:r>
            <a:r>
              <a:rPr lang="el-GR" dirty="0"/>
              <a:t>Το μόνο που χρειάζεται να ξεκαθαριστεί είναι αν η πενταετία άρχεται από την εφαρμογή του νόμου ή την έναρξη λειτουργίας της Ε.Κοιν</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Η κατανομή των μεριδίων και ο αριθμός των μελών</a:t>
            </a:r>
            <a:r>
              <a:rPr lang="el-GR" sz="2400" dirty="0"/>
              <a:t/>
            </a:r>
            <a:br>
              <a:rPr lang="el-GR" sz="2400" dirty="0"/>
            </a:br>
            <a:endParaRPr lang="el-GR" sz="2400" dirty="0"/>
          </a:p>
        </p:txBody>
      </p:sp>
      <p:sp>
        <p:nvSpPr>
          <p:cNvPr id="3" name="Content Placeholder 2"/>
          <p:cNvSpPr>
            <a:spLocks noGrp="1"/>
          </p:cNvSpPr>
          <p:nvPr>
            <p:ph idx="1"/>
          </p:nvPr>
        </p:nvSpPr>
        <p:spPr/>
        <p:txBody>
          <a:bodyPr>
            <a:noAutofit/>
          </a:bodyPr>
          <a:lstStyle/>
          <a:p>
            <a:r>
              <a:rPr lang="el-GR" sz="1600" dirty="0"/>
              <a:t>Ο ελάχιστος αριθμός των μελών μιας Ε.Κοιν. είναι πέντε στην περίπτωση που τα μέλη είναι ΝΠΔΔ, εκτός των ΟΤΑ ή ΝΠΙΔ ή φυσικά πρόσωπα.</a:t>
            </a:r>
          </a:p>
          <a:p>
            <a:r>
              <a:rPr lang="el-GR" sz="1600" dirty="0"/>
              <a:t>Τουλάχιστον τρία πρέπει να είναι τα μέλη αν πρόκειται μόνο για ΟΤΑ όπως και όταν είναι ΝΠΔΔ ή ΝΠΙΔ ή φυσικά πρόσωπα. Στην τελευταία περίπτωση, τα δύο τουλάχιστον πρέπει να είναι ΟΤΑ.</a:t>
            </a:r>
          </a:p>
          <a:p>
            <a:r>
              <a:rPr lang="el-GR" sz="1600" dirty="0"/>
              <a:t>Η </a:t>
            </a:r>
            <a:r>
              <a:rPr lang="el-GR" sz="1600" b="1" dirty="0"/>
              <a:t>εντοπιότητα</a:t>
            </a:r>
            <a:r>
              <a:rPr lang="el-GR" sz="1600" dirty="0"/>
              <a:t> είναι ένα από τα βασικότερα κριτήρια για τη σύσταση Ε.Κοιν. Έτσι τουλάχιστον το 75% των μελών πρέπει να σχετίζονται με τον τόπο στον οποίο βρίσκεται η έδρα του συνεταιρισμού. Έτσι, τα φυσικά πρόσωπα μπορούν να έχουν πλήρη ή ψιλή κυριότητα ή επικαρπία σε ακίνητο ή να είναι δημότες του συγκεκριμένου δήμου και τα νομικά πρόσωπα να έχουν την έδρα τους εκεί που βρίσκεται και η Ε.Κοιν.</a:t>
            </a:r>
          </a:p>
          <a:p>
            <a:r>
              <a:rPr lang="el-GR" sz="1600" dirty="0"/>
              <a:t>Όλες οι Ε.Κοιν. είναι </a:t>
            </a:r>
            <a:r>
              <a:rPr lang="el-GR" sz="1600" b="1" dirty="0"/>
              <a:t>μη κερδοσκοπικές.</a:t>
            </a:r>
            <a:r>
              <a:rPr lang="el-GR" sz="1600" dirty="0"/>
              <a:t> Αν όμως τα μέλη ενός συνεταιρισμού είναι το λιγότερο 15 και το 50% συν ένα είναι φυσικά πρόσωπα, τότε αυτός μπορεί να έχει </a:t>
            </a:r>
            <a:r>
              <a:rPr lang="el-GR" sz="1600" b="1" dirty="0"/>
              <a:t>κερδοσκοπικό χαρακτήρα</a:t>
            </a:r>
            <a:r>
              <a:rPr lang="el-GR" sz="1600" dirty="0"/>
              <a:t> και να επιτρέπεται η διανομή κερδών.</a:t>
            </a:r>
          </a:p>
          <a:p>
            <a:r>
              <a:rPr lang="el-GR" sz="1600" dirty="0"/>
              <a:t>Κάθε μέλος μπορεί να κατέχει πέραν της υποχρεωτικής συνεταιριστικής μερίδας και μία ή περισσότερες προαιρετικές, με ανώτατο όριο συμμετοχής στο συνεταιριστικό κεφάλαιο το 20%. Οι ΟΤΑ μπορούν να έχουν έως 40%. Πάντως στις γενικές συνελεύσεις όλα τα μέλη συμμετέχουν με μία ψήφο.</a:t>
            </a:r>
          </a:p>
          <a:p>
            <a:r>
              <a:rPr lang="el-GR" sz="1600" b="1" dirty="0"/>
              <a:t>Πρόταση: Στις κερδοσκοπικές Ε.Κοιν. πρέπει το ποσοστό συμμετοχής των ΟΤΑ να μειωθεί</a:t>
            </a:r>
            <a:r>
              <a:rPr lang="el-GR" sz="1600" dirty="0"/>
              <a:t> .</a:t>
            </a:r>
          </a:p>
          <a:p>
            <a:endParaRPr lang="el-GR"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Διάθεση κερδών</a:t>
            </a:r>
            <a:r>
              <a:rPr lang="el-GR" sz="2400" dirty="0"/>
              <a:t/>
            </a:r>
            <a:br>
              <a:rPr lang="el-GR" sz="2400" dirty="0"/>
            </a:br>
            <a:endParaRPr lang="el-GR" sz="2400" dirty="0"/>
          </a:p>
        </p:txBody>
      </p:sp>
      <p:sp>
        <p:nvSpPr>
          <p:cNvPr id="3" name="Content Placeholder 2"/>
          <p:cNvSpPr>
            <a:spLocks noGrp="1"/>
          </p:cNvSpPr>
          <p:nvPr>
            <p:ph idx="1"/>
          </p:nvPr>
        </p:nvSpPr>
        <p:spPr/>
        <p:txBody>
          <a:bodyPr>
            <a:normAutofit fontScale="70000" lnSpcReduction="20000"/>
          </a:bodyPr>
          <a:lstStyle/>
          <a:p>
            <a:r>
              <a:rPr lang="el-GR" dirty="0"/>
              <a:t>Ο Νόμος ορίζει και τον τρόπο διάθεσης των κερδών. Έτσι, από τα καθαρά κέρδη της χρήσης παρακρατείται τουλάχιστον το </a:t>
            </a:r>
            <a:r>
              <a:rPr lang="el-GR" b="1" dirty="0"/>
              <a:t>10%</a:t>
            </a:r>
            <a:r>
              <a:rPr lang="el-GR" dirty="0"/>
              <a:t> για τον σχηματισμό του τακτικού αποθεματικού. Για κερδοσκοπικές Ε.Κοιν. το υπόλοιπο των καθαρών κερδών μετά την αφαίρεση των αποθεματικών διανέμεται στα μέλη.</a:t>
            </a:r>
          </a:p>
          <a:p>
            <a:r>
              <a:rPr lang="el-GR" dirty="0"/>
              <a:t>Αν πρόκειται για μη κερδοσκοπικές, τότε τα καθαρά κέρδη δεν διανέμονται στα μέλη, αλλά παραμένουν στους συνεταιρισμούς υπό τη μορφή αποθεματικών και διατίθενται για τους σκοπούς τους με απόφαση της γενικής συνέλευσης.</a:t>
            </a:r>
          </a:p>
          <a:p>
            <a:r>
              <a:rPr lang="el-GR" b="1" dirty="0"/>
              <a:t>Παρατήρηση: Στις κερδοσκοπικές Κ.Κοιν. το ποσοστό κερδών για το τακτικό αποθεματικό να αυξηθεί σε 30%. Έτσι διατηρείται η κοινωνική ανταποδοτικότητα τοιυ κοινωνικού κεφαλαίου στην Κοινωνία </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Επίλογος </a:t>
            </a:r>
            <a:br>
              <a:rPr lang="el-GR" dirty="0"/>
            </a:br>
            <a:endParaRPr lang="el-GR" dirty="0"/>
          </a:p>
        </p:txBody>
      </p:sp>
      <p:sp>
        <p:nvSpPr>
          <p:cNvPr id="3" name="Content Placeholder 2"/>
          <p:cNvSpPr>
            <a:spLocks noGrp="1"/>
          </p:cNvSpPr>
          <p:nvPr>
            <p:ph idx="1"/>
          </p:nvPr>
        </p:nvSpPr>
        <p:spPr/>
        <p:txBody>
          <a:bodyPr>
            <a:normAutofit fontScale="85000" lnSpcReduction="20000"/>
          </a:bodyPr>
          <a:lstStyle/>
          <a:p>
            <a:r>
              <a:rPr lang="el-GR" dirty="0"/>
              <a:t>Ο ενεργειακός συνεταιρισμός αποτελεί την εναλλακτική πρόταση στην ενεργειακή αυτάρκια χρησιμοποιώνας Ανανεώσιμες πηγές ενέργειας.</a:t>
            </a:r>
          </a:p>
          <a:p>
            <a:r>
              <a:rPr lang="el-GR" b="1" dirty="0"/>
              <a:t>Πρακτικά</a:t>
            </a:r>
            <a:endParaRPr lang="el-GR" dirty="0"/>
          </a:p>
          <a:p>
            <a:r>
              <a:rPr lang="el-GR" b="1" dirty="0"/>
              <a:t>Οφείλουμε να κινήσουμε άμεση ενημερωση των πολιτών και τη διαμόρφωση του κονδυλίου που απαιτείται για την επιτυχία των στόχων. </a:t>
            </a:r>
            <a:endParaRPr lang="el-GR" dirty="0"/>
          </a:p>
          <a:p>
            <a:r>
              <a:rPr lang="el-GR" b="1" dirty="0"/>
              <a:t>Νομοθετική θωράκιση του βασικού νομοθετικού πλαισίου τπου πρόσφατα ψηφίστηκε.</a:t>
            </a:r>
            <a:endParaRPr lang="el-GR" dirty="0"/>
          </a:p>
          <a:p>
            <a:r>
              <a:rPr lang="el-GR" b="1" dirty="0"/>
              <a:t> Πρωτοβουλίες της περιφερεισακής αυτοδιοίκησης σε πιλοτικές δράσεις για τη πειστικότητα των ενημερωτικών επιχειρημάτων.</a:t>
            </a:r>
            <a:endParaRPr lang="el-GR" dirty="0"/>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
            </a:r>
            <a:br>
              <a:rPr lang="el-GR" dirty="0" smtClean="0"/>
            </a:br>
            <a:r>
              <a:rPr lang="el-GR" dirty="0"/>
              <a:t/>
            </a:r>
            <a:br>
              <a:rPr lang="el-GR" dirty="0"/>
            </a:br>
            <a:r>
              <a:rPr lang="el-GR" dirty="0" smtClean="0"/>
              <a:t/>
            </a:r>
            <a:br>
              <a:rPr lang="el-GR" dirty="0" smtClean="0"/>
            </a:br>
            <a:r>
              <a:rPr lang="el-GR" dirty="0"/>
              <a:t/>
            </a:r>
            <a:br>
              <a:rPr lang="el-GR" dirty="0"/>
            </a:br>
            <a:r>
              <a:rPr lang="el-GR" dirty="0" smtClean="0"/>
              <a:t/>
            </a:r>
            <a:br>
              <a:rPr lang="el-GR" dirty="0" smtClean="0"/>
            </a:br>
            <a:r>
              <a:rPr lang="el-GR" dirty="0"/>
              <a:t/>
            </a:r>
            <a:br>
              <a:rPr lang="el-GR" dirty="0"/>
            </a:br>
            <a:r>
              <a:rPr lang="el-GR" dirty="0" smtClean="0"/>
              <a:t/>
            </a:r>
            <a:br>
              <a:rPr lang="el-GR" dirty="0" smtClean="0"/>
            </a:br>
            <a:r>
              <a:rPr lang="el-GR" dirty="0"/>
              <a:t/>
            </a:r>
            <a:br>
              <a:rPr lang="el-GR" dirty="0"/>
            </a:br>
            <a:r>
              <a:rPr lang="el-GR" dirty="0" smtClean="0"/>
              <a:t/>
            </a:r>
            <a:br>
              <a:rPr lang="el-GR" dirty="0" smtClean="0"/>
            </a:br>
            <a:r>
              <a:rPr lang="el-GR" b="1" dirty="0" smtClean="0"/>
              <a:t> </a:t>
            </a:r>
            <a:r>
              <a:rPr lang="el-GR" sz="2700" b="1" dirty="0" smtClean="0"/>
              <a:t>ΚΟΙΝΩΝΙΚΗ ΟΙΚΟΝΟΜΙΑ</a:t>
            </a:r>
            <a:r>
              <a:rPr lang="el-GR" sz="2700" dirty="0" smtClean="0"/>
              <a:t/>
            </a:r>
            <a:br>
              <a:rPr lang="el-GR" sz="2700" dirty="0" smtClean="0"/>
            </a:br>
            <a:r>
              <a:rPr lang="el-GR" sz="2700" b="1" dirty="0" smtClean="0"/>
              <a:t>ΚΕΝΤΡΙΚΟΣ ΠΥΛΩΝΑΣ ΤΗΣ ΟΙΚΟΝΟΜΙΑΣ ΤΟΥ 21</a:t>
            </a:r>
            <a:r>
              <a:rPr lang="el-GR" sz="2700" b="1" baseline="30000" dirty="0" smtClean="0"/>
              <a:t>ου</a:t>
            </a:r>
            <a:r>
              <a:rPr lang="el-GR" sz="2700" b="1" dirty="0" smtClean="0"/>
              <a:t> ΑΙΩΝΑ </a:t>
            </a:r>
            <a:r>
              <a:rPr lang="el-GR" dirty="0"/>
              <a:t/>
            </a:r>
            <a:br>
              <a:rPr lang="el-GR" dirty="0"/>
            </a:br>
            <a:r>
              <a:rPr lang="el-GR" dirty="0" smtClean="0"/>
              <a:t/>
            </a:r>
            <a:br>
              <a:rPr lang="el-GR" dirty="0" smtClean="0"/>
            </a:br>
            <a:r>
              <a:rPr lang="el-GR" dirty="0" smtClean="0"/>
              <a:t>Η </a:t>
            </a:r>
            <a:r>
              <a:rPr lang="el-GR" dirty="0"/>
              <a:t>σημερινή επικαιρότητα της πολιτικής διαχείρισης οικονομικά του κοινωνικού κεφαλαίου, ως εναλλακτική οικονομική επιλογή στο ιδιωτικό και κρατικό κεφάλαιο  οφείλεται στην εναλλακτικότητα των οικονομικών επιλογών. </a:t>
            </a:r>
            <a:br>
              <a:rPr lang="el-GR" dirty="0"/>
            </a:br>
            <a:endParaRPr lang="el-GR" dirty="0"/>
          </a:p>
        </p:txBody>
      </p:sp>
      <p:sp>
        <p:nvSpPr>
          <p:cNvPr id="3" name="Content Placeholder 2"/>
          <p:cNvSpPr>
            <a:spLocks noGrp="1"/>
          </p:cNvSpPr>
          <p:nvPr>
            <p:ph idx="1"/>
          </p:nvPr>
        </p:nvSpPr>
        <p:spPr/>
        <p:txBody>
          <a:bodyPr/>
          <a:lstStyle/>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1100" dirty="0"/>
              <a:t/>
            </a:r>
            <a:br>
              <a:rPr lang="el-GR" sz="1100" dirty="0"/>
            </a:br>
            <a:r>
              <a:rPr lang="el-GR" sz="2800" dirty="0" smtClean="0"/>
              <a:t> Είναι η Οικονομία που έχει έντονα τα στοιχεία:</a:t>
            </a:r>
            <a:endParaRPr lang="el-GR" sz="2800" dirty="0"/>
          </a:p>
        </p:txBody>
      </p:sp>
      <p:sp>
        <p:nvSpPr>
          <p:cNvPr id="3" name="Content Placeholder 2"/>
          <p:cNvSpPr>
            <a:spLocks noGrp="1"/>
          </p:cNvSpPr>
          <p:nvPr>
            <p:ph idx="1"/>
          </p:nvPr>
        </p:nvSpPr>
        <p:spPr/>
        <p:txBody>
          <a:bodyPr>
            <a:normAutofit fontScale="32500" lnSpcReduction="20000"/>
          </a:bodyPr>
          <a:lstStyle/>
          <a:p>
            <a:pPr lvl="0"/>
            <a:r>
              <a:rPr lang="el-GR" sz="4800" b="1" dirty="0"/>
              <a:t>Δημοκρατικότητας</a:t>
            </a:r>
            <a:r>
              <a:rPr lang="el-GR" sz="4800" dirty="0"/>
              <a:t> στις αποφάσεις παραγωγικών επιλογών </a:t>
            </a:r>
          </a:p>
          <a:p>
            <a:pPr lvl="0"/>
            <a:r>
              <a:rPr lang="el-GR" sz="4800" b="1" dirty="0"/>
              <a:t>Της περιφερειακότητας</a:t>
            </a:r>
            <a:r>
              <a:rPr lang="el-GR" sz="4800" dirty="0"/>
              <a:t>, που αφήνει περιθώρια αυτονομίας στις παραγωγικές επιλογές και το τρόπο λειτουργίας του κοινωνικού κεφαλαίου. </a:t>
            </a:r>
          </a:p>
          <a:p>
            <a:pPr lvl="0"/>
            <a:r>
              <a:rPr lang="el-GR" sz="4800" b="1" dirty="0"/>
              <a:t>της συμμετοχής του πολίτη</a:t>
            </a:r>
            <a:r>
              <a:rPr lang="el-GR" sz="4800" dirty="0"/>
              <a:t>, δημιουργώντας τον παραγωγό-καταναλωτή</a:t>
            </a:r>
          </a:p>
          <a:p>
            <a:pPr lvl="0"/>
            <a:r>
              <a:rPr lang="el-GR" sz="4800" b="1" dirty="0"/>
              <a:t>του μικρού μεγέθους </a:t>
            </a:r>
          </a:p>
          <a:p>
            <a:pPr lvl="0">
              <a:buNone/>
            </a:pPr>
            <a:r>
              <a:rPr lang="el-GR" sz="4800" dirty="0" smtClean="0"/>
              <a:t>	οργάνωσης</a:t>
            </a:r>
            <a:r>
              <a:rPr lang="el-GR" sz="4800" dirty="0"/>
              <a:t>, παραγόμενου προϊόντος </a:t>
            </a:r>
          </a:p>
          <a:p>
            <a:pPr lvl="0">
              <a:buNone/>
            </a:pPr>
            <a:r>
              <a:rPr lang="el-GR" sz="4800" dirty="0" smtClean="0"/>
              <a:t>	και </a:t>
            </a:r>
            <a:r>
              <a:rPr lang="el-GR" sz="4800" dirty="0"/>
              <a:t>χαμηλής ανταποδοτικότητας για τον παραγωγό </a:t>
            </a:r>
          </a:p>
          <a:p>
            <a:pPr lvl="0">
              <a:buNone/>
            </a:pPr>
            <a:r>
              <a:rPr lang="el-GR" sz="4800" dirty="0" smtClean="0"/>
              <a:t>	περιορίζονας </a:t>
            </a:r>
            <a:r>
              <a:rPr lang="el-GR" sz="4800" dirty="0"/>
              <a:t>αντικειμενικά το οικονομικό όφελος του </a:t>
            </a:r>
          </a:p>
          <a:p>
            <a:pPr lvl="0"/>
            <a:r>
              <a:rPr lang="el-GR" sz="4800" dirty="0"/>
              <a:t>και τέλος, από τας παραπάνω, εξασφαλίζει </a:t>
            </a:r>
            <a:r>
              <a:rPr lang="el-GR" sz="4800" b="1" dirty="0"/>
              <a:t>μεγαλύτερη διαφάνεια και πρόληψη αισχροκέρδιας στις οικονομικές συναλλαγες.</a:t>
            </a:r>
          </a:p>
          <a:p>
            <a:r>
              <a:rPr lang="el-GR" sz="4800" dirty="0"/>
              <a:t>Η κοινωνικιή Οικονομία δεν αποτελεί παρά την αναπόφευκτη συνέπεια της κατάρρευσης τ</a:t>
            </a:r>
            <a:r>
              <a:rPr lang="en-US" sz="4800" dirty="0"/>
              <a:t>o</a:t>
            </a:r>
            <a:r>
              <a:rPr lang="el-GR" sz="4800" dirty="0"/>
              <a:t>υ υπαρκτού κρατικού σοσιαλισμού και της οικονομικής και οικολογικής αποτυχίας τ</a:t>
            </a:r>
            <a:r>
              <a:rPr lang="en-US" sz="4800" dirty="0"/>
              <a:t>o</a:t>
            </a:r>
            <a:r>
              <a:rPr lang="el-GR" sz="4800" dirty="0"/>
              <a:t>υ υπαρκτού καπιταλισμού. Δεν μπορεί να είναι όμως φιλανθρβπία, διαμορφώνοντας με οικονομικό ρατσισμό δύο κατηγορίες ανθρώπων αυτούς που κερδοφορούν και τους άλλους που βοηθούνται να επιβιώσουν. </a:t>
            </a:r>
            <a:r>
              <a:rPr lang="el-GR" sz="4800" b="1" dirty="0"/>
              <a:t>Τότε η κοινωνική Οικονομία μετατρέπει θεωρητικά της φιλοσοφική αντίληψη της ανισότητας στις ευκαιρίες και τις συνέπειες σε διαβίωση περιορισμένου τρόπου ζωής για την πλειοψηφία της κοινωνίας. </a:t>
            </a:r>
          </a:p>
          <a:p>
            <a:pPr lvl="0">
              <a:buNone/>
            </a:pPr>
            <a:endParaRPr lang="el-GR" sz="4600" b="1" dirty="0"/>
          </a:p>
          <a:p>
            <a:pPr>
              <a:buFont typeface="Wingdings" pitchFamily="2" charset="2"/>
              <a:buChar char="ü"/>
            </a:pP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Απάντηση</a:t>
            </a:r>
            <a:endParaRPr lang="el-GR" dirty="0"/>
          </a:p>
        </p:txBody>
      </p:sp>
      <p:sp>
        <p:nvSpPr>
          <p:cNvPr id="3" name="Content Placeholder 2"/>
          <p:cNvSpPr>
            <a:spLocks noGrp="1"/>
          </p:cNvSpPr>
          <p:nvPr>
            <p:ph idx="1"/>
          </p:nvPr>
        </p:nvSpPr>
        <p:spPr/>
        <p:txBody>
          <a:bodyPr>
            <a:normAutofit fontScale="70000" lnSpcReduction="20000"/>
          </a:bodyPr>
          <a:lstStyle/>
          <a:p>
            <a:r>
              <a:rPr lang="el-GR" b="1" dirty="0"/>
              <a:t>Η αναβίωση, όμως της δημοκρατίας σήμερα είναι δυνατή μόνο στ</a:t>
            </a:r>
            <a:r>
              <a:rPr lang="en-US" b="1" dirty="0"/>
              <a:t>o</a:t>
            </a:r>
            <a:r>
              <a:rPr lang="el-GR" b="1" dirty="0"/>
              <a:t> επίπεδο της κοινότητας</a:t>
            </a:r>
            <a:r>
              <a:rPr lang="el-GR" dirty="0"/>
              <a:t> (τ</a:t>
            </a:r>
            <a:r>
              <a:rPr lang="en-US" dirty="0"/>
              <a:t>o</a:t>
            </a:r>
            <a:r>
              <a:rPr lang="el-GR" dirty="0"/>
              <a:t>υ δήμου ή των υποδιαιρέσεων τ</a:t>
            </a:r>
            <a:r>
              <a:rPr lang="en-US" dirty="0"/>
              <a:t>o</a:t>
            </a:r>
            <a:r>
              <a:rPr lang="el-GR" dirty="0"/>
              <a:t>υ). Γιατί στ</a:t>
            </a:r>
            <a:r>
              <a:rPr lang="en-US" dirty="0"/>
              <a:t>o</a:t>
            </a:r>
            <a:r>
              <a:rPr lang="el-GR" dirty="0"/>
              <a:t> κοινοτικό επίπεδο θα ήταν δυνατό να εκπληρωθούν </a:t>
            </a:r>
            <a:r>
              <a:rPr lang="en-US" dirty="0"/>
              <a:t>o</a:t>
            </a:r>
            <a:r>
              <a:rPr lang="el-GR" dirty="0"/>
              <a:t>ι προϋποθέσεις π</a:t>
            </a:r>
            <a:r>
              <a:rPr lang="en-US" dirty="0"/>
              <a:t>o</a:t>
            </a:r>
            <a:r>
              <a:rPr lang="el-GR" dirty="0"/>
              <a:t>υ θα έκαναν δυνατή μια κοινοτική μορφή οργάνωσης της οικονομίας, δηλαδή: </a:t>
            </a:r>
            <a:r>
              <a:rPr lang="el-GR" sz="3400" b="1" dirty="0"/>
              <a:t>οικονομική αυτοδυναμία, κοινοτικοποίηση των πλουτοπαραγωγικών πηγών και δημοκρατική κατανομή των αγαθών και υπηρεσιών μεταξύ των  </a:t>
            </a:r>
            <a:r>
              <a:rPr lang="el-GR" dirty="0"/>
              <a:t>Επομένως υπό τις παρούσες κοινωνικό-θεσμικές συνθήκες, η οικονομική και πολιτική δημοκρατία εξικνείται στην Τοπική Αυτοδιοίκηση, ως αφετηρία ενός οδικού Χάρτη που θα οδηγεί στην ολοκληρωμένη οικονομική δημοκρατία δηλ. στην ανθρώπινη διάσταση της Οικονομίας</a:t>
            </a:r>
            <a:r>
              <a:rPr lang="el-GR" b="1" dirty="0"/>
              <a:t>. Ξαναφέρνωντας τον από αντικείμενων διαδικασίων σε υποκείμενο συλλογικών οικονομικών αποφάσεων </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700" b="1" dirty="0"/>
              <a:t>ΣΥΝΕΤΑΙΡΙΣΜΟΣ</a:t>
            </a:r>
            <a:r>
              <a:rPr lang="el-GR" sz="2700" dirty="0"/>
              <a:t/>
            </a:r>
            <a:br>
              <a:rPr lang="el-GR" sz="2700" dirty="0"/>
            </a:br>
            <a:r>
              <a:rPr lang="el-GR" sz="2700" b="1" dirty="0"/>
              <a:t>ΜΙΑ ΕΠΙΚΑΙΡΗ ΜΟΡΦΗ ΟΡΘΟΛΟΓΙΚΗΣ ΣΥΛΛΟΓΙΚΗΣ ΟΡΓΑΝΩΣΗΣ ΣΤΗΝ ΟΙΚΟΝΟΜΙΑ</a:t>
            </a:r>
            <a:r>
              <a:rPr lang="el-GR" dirty="0"/>
              <a:t/>
            </a:r>
            <a:br>
              <a:rPr lang="el-GR" dirty="0"/>
            </a:br>
            <a:endParaRPr lang="el-GR" dirty="0"/>
          </a:p>
        </p:txBody>
      </p:sp>
      <p:sp>
        <p:nvSpPr>
          <p:cNvPr id="3" name="Content Placeholder 2"/>
          <p:cNvSpPr>
            <a:spLocks noGrp="1"/>
          </p:cNvSpPr>
          <p:nvPr>
            <p:ph idx="1"/>
          </p:nvPr>
        </p:nvSpPr>
        <p:spPr/>
        <p:txBody>
          <a:bodyPr>
            <a:noAutofit/>
          </a:bodyPr>
          <a:lstStyle/>
          <a:p>
            <a:r>
              <a:rPr lang="el-GR" sz="1800" b="1" dirty="0"/>
              <a:t>Συνεταιρισμός</a:t>
            </a:r>
            <a:r>
              <a:rPr lang="el-GR" sz="1800" dirty="0"/>
              <a:t>, σύμφωνα με τη </a:t>
            </a:r>
            <a:r>
              <a:rPr lang="el-GR" sz="1800" u="sng" dirty="0">
                <a:hlinkClick r:id="rId2" tooltip="Διεθνής Συνεταιριστική Συμμαχία"/>
              </a:rPr>
              <a:t>Διεθνή Συνεταιριστική Συμμαχία</a:t>
            </a:r>
            <a:r>
              <a:rPr lang="el-GR" sz="1800" dirty="0"/>
              <a:t>, είναι μια: «αυτόνομη ένωση προσώπων που συγκροτείται εθελοντικά για την αντιμετώπιση των κοινών οικονομικών, κοινωνικών και πολιτιστικών αναγκών και επιδιώξεων τους, διαμέσου μιας συνιδιόκτητης και δημοκρατικά διοικούμενης επιχείρησης». Ο ορισμός δόθηκε στο παγκόσμιο συνέδριο συνεταιριστικών οργανώσεων στο </a:t>
            </a:r>
            <a:r>
              <a:rPr lang="el-GR" sz="1800" u="sng" dirty="0">
                <a:hlinkClick r:id="rId3" tooltip="Μάντσεστερ"/>
              </a:rPr>
              <a:t>Μάντσεστερ</a:t>
            </a:r>
            <a:r>
              <a:rPr lang="el-GR" sz="1800" dirty="0"/>
              <a:t> της Αγγλίας το </a:t>
            </a:r>
            <a:r>
              <a:rPr lang="el-GR" sz="1800" u="sng" dirty="0">
                <a:hlinkClick r:id="rId4" tooltip="1995"/>
              </a:rPr>
              <a:t>1995</a:t>
            </a:r>
            <a:r>
              <a:rPr lang="el-GR" sz="1800" dirty="0"/>
              <a:t>.</a:t>
            </a:r>
          </a:p>
          <a:p>
            <a:r>
              <a:rPr lang="el-GR" sz="1800" dirty="0"/>
              <a:t>Ο όρος αυτός αναπτύχθηκε ιδιαίτερα κατά τον </a:t>
            </a:r>
            <a:r>
              <a:rPr lang="el-GR" sz="1800" u="sng" dirty="0">
                <a:hlinkClick r:id="rId5" tooltip="19ος αιώνας"/>
              </a:rPr>
              <a:t>19ο αιώνα</a:t>
            </a:r>
            <a:r>
              <a:rPr lang="el-GR" sz="1800" dirty="0"/>
              <a:t> όπου και εξελίχθηκε ως ιδεολογία </a:t>
            </a:r>
            <a:r>
              <a:rPr lang="el-GR" sz="1800" b="1" dirty="0"/>
              <a:t>και ως κίνημα με κοινωνικό και οικονομικό περιεχόμενο αποβλέποντας κυρίως τις ασθενέστερες τάξεις των εργαζομένων για την ικανοποιητικότερη αντιμετώπιση των διαφόρων συχνά αναφυομένων αυθαιρεσιών του άκρατου κεφαλαιοκρατισμού.</a:t>
            </a:r>
            <a:r>
              <a:rPr lang="el-GR" sz="1800" dirty="0"/>
              <a:t> Η ελευθερία της συγκρότησης συνεταιρισμού για την επιδίωξη νόμιμων σκοπών θεμελιώνεται στα συντάγματα όλων των φιλελεύθερων και δημοκρατικών πολιτειών (δικαίωμα του «συνεταιρίζεσθαι»). Η ελευθερία του συνεταιρίζεσθαι βρίσκεται στην </a:t>
            </a:r>
            <a:r>
              <a:rPr lang="el-GR" sz="1800" u="sng" dirty="0">
                <a:hlinkClick r:id="rId6" tooltip="Οικουμενική Διακήρυξη των Δικαιωμάτων του Ανθρώπου (δεν έχει γραφτεί ακόμα)"/>
              </a:rPr>
              <a:t>Οικουμενική Διακήρυξη των Δικαιωμάτων του Ανθρώπου</a:t>
            </a:r>
            <a:r>
              <a:rPr lang="el-GR" sz="1800" dirty="0"/>
              <a:t>: (Άρθρο 20 (1) Καθένας έχει το δικαίωμα στην ελευθερία της ειρηνικής συνάθροισης και του συνεταιρίζεσθαι.</a:t>
            </a:r>
            <a:br>
              <a:rPr lang="el-GR" sz="1800" dirty="0"/>
            </a:br>
            <a:endParaRPr lang="el-G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800" b="1" dirty="0"/>
              <a:t>Ευρωπαϊκός συνεταιρισμός "SCE" </a:t>
            </a:r>
            <a:r>
              <a:rPr lang="el-GR" sz="2800" dirty="0"/>
              <a:t/>
            </a:r>
            <a:br>
              <a:rPr lang="el-GR" sz="2800" dirty="0"/>
            </a:br>
            <a:r>
              <a:rPr lang="el-GR" sz="2800" b="1" dirty="0"/>
              <a:t>"Ευρωπαϊκή συνεταιριστική εταιρία" "ΕΣΕΤ" </a:t>
            </a:r>
            <a:r>
              <a:rPr lang="el-GR" sz="2800" dirty="0"/>
              <a:t/>
            </a:r>
            <a:br>
              <a:rPr lang="el-GR" sz="2800" dirty="0"/>
            </a:br>
            <a:endParaRPr lang="el-GR" sz="2800" dirty="0"/>
          </a:p>
        </p:txBody>
      </p:sp>
      <p:sp>
        <p:nvSpPr>
          <p:cNvPr id="3" name="Content Placeholder 2"/>
          <p:cNvSpPr>
            <a:spLocks noGrp="1"/>
          </p:cNvSpPr>
          <p:nvPr>
            <p:ph idx="1"/>
          </p:nvPr>
        </p:nvSpPr>
        <p:spPr/>
        <p:txBody>
          <a:bodyPr>
            <a:normAutofit fontScale="85000" lnSpcReduction="10000"/>
          </a:bodyPr>
          <a:lstStyle/>
          <a:p>
            <a:r>
              <a:rPr lang="el-GR" dirty="0"/>
              <a:t>Η Ευρωπαϊκή ένωση, με τον κανονισμό 1435/2003 άμεσα εφαρμόσιμο με υπερνομοθετική ισχύ, εισάγει την δυνατότητα ιδρύσεως ιδιαίτερης μορφής συνεταιρισμού που δεν εντάσσεται στις εθνικές κατηγορίες. </a:t>
            </a:r>
          </a:p>
          <a:p>
            <a:r>
              <a:rPr lang="el-GR" dirty="0"/>
              <a:t>Ο εκ του περισσού εφαρμοστικός νόμος 4099/2012 ρυθμίζει περαιτέρω κάποιες λεπτομέρειες για τους Ευρωπαϊκούς συνεταιρισμούς, δυστυχώς όμως εισάγει και αντίθετες διατάξεις οι οποίες παρότι δεν ισχύουν καθότι ο κανονισμός έχει ύπερνομοθετική ισχύ, δημιουργούν νομικές δυσκολίες και ασάφεια.</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800" b="1" dirty="0"/>
              <a:t>ΕΝΕΡΓΕΙΑΚΟΣ ΣΥΝΕΤΑΙΡΙΣΜΟΣ</a:t>
            </a:r>
            <a:br>
              <a:rPr lang="el-GR" sz="2800" b="1" dirty="0"/>
            </a:br>
            <a:r>
              <a:rPr lang="el-GR" sz="2800" dirty="0"/>
              <a:t> </a:t>
            </a:r>
            <a:br>
              <a:rPr lang="el-GR" sz="2800" dirty="0"/>
            </a:br>
            <a:r>
              <a:rPr lang="el-GR" sz="2800" b="1" dirty="0"/>
              <a:t>H ενεργειακή αυτονομία συναντά την κοινωνική οικονομία</a:t>
            </a:r>
            <a:br>
              <a:rPr lang="el-GR" sz="2800" b="1" dirty="0"/>
            </a:br>
            <a:endParaRPr lang="el-GR" sz="2800" dirty="0"/>
          </a:p>
        </p:txBody>
      </p:sp>
      <p:sp>
        <p:nvSpPr>
          <p:cNvPr id="3" name="Content Placeholder 2"/>
          <p:cNvSpPr>
            <a:spLocks noGrp="1"/>
          </p:cNvSpPr>
          <p:nvPr>
            <p:ph idx="1"/>
          </p:nvPr>
        </p:nvSpPr>
        <p:spPr/>
        <p:txBody>
          <a:bodyPr>
            <a:normAutofit fontScale="70000" lnSpcReduction="20000"/>
          </a:bodyPr>
          <a:lstStyle/>
          <a:p>
            <a:pPr algn="ctr"/>
            <a:r>
              <a:rPr lang="el-GR" b="1" dirty="0" smtClean="0"/>
              <a:t>ΣΤΟΧΟΙ</a:t>
            </a:r>
          </a:p>
          <a:p>
            <a:r>
              <a:rPr lang="el-GR" dirty="0" smtClean="0"/>
              <a:t>Επικδιωκόμενος </a:t>
            </a:r>
            <a:r>
              <a:rPr lang="el-GR" b="1" dirty="0"/>
              <a:t>περιβαλλοντικός στόχος</a:t>
            </a:r>
            <a:r>
              <a:rPr lang="el-GR" dirty="0"/>
              <a:t>: Ορθολογική διαχείριση των φυσικών πόρων προσυτασία της οικολογικής ισορροπίας και αναστροφή της κλιματικής αλλαγής</a:t>
            </a:r>
          </a:p>
          <a:p>
            <a:r>
              <a:rPr lang="el-GR" dirty="0"/>
              <a:t>Επιδιωκόμενος </a:t>
            </a:r>
            <a:r>
              <a:rPr lang="el-GR" b="1" dirty="0"/>
              <a:t>οικονομικός στό</a:t>
            </a:r>
            <a:r>
              <a:rPr lang="el-GR" dirty="0"/>
              <a:t>χος: Η ενεργειακή αυτάρκεια κατ’ αρχήν τοπικά, ύστρα περιφερειακά και σε επίπεδο επικράτειας και τελικά σε όρους αξαγωγικής οικονομικής διαχείρισης της ενέρεγειας </a:t>
            </a:r>
          </a:p>
          <a:p>
            <a:r>
              <a:rPr lang="el-GR" dirty="0"/>
              <a:t>Επικοιωκόμενος </a:t>
            </a:r>
            <a:r>
              <a:rPr lang="el-GR" b="1" dirty="0"/>
              <a:t>κοινωνικός στόχος </a:t>
            </a:r>
            <a:r>
              <a:rPr lang="el-GR" dirty="0"/>
              <a:t>: η διαμόρφωση της νοοτροπίας σε εξοικονίμη ενέργεισας, καταναλάση συμβατή με την προστασια του περιβαλλοντοις και στο βάθους αλλαγή φυσικής νοοτροπίας διαβ΄λιψσγς στον πλανήτη.</a:t>
            </a:r>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Η περίπτωση της Δανίας</a:t>
            </a:r>
            <a:br>
              <a:rPr lang="el-GR" sz="2800" dirty="0" smtClean="0"/>
            </a:br>
            <a:endParaRPr lang="el-GR" sz="2800" dirty="0"/>
          </a:p>
        </p:txBody>
      </p:sp>
      <p:sp>
        <p:nvSpPr>
          <p:cNvPr id="3" name="Content Placeholder 2"/>
          <p:cNvSpPr>
            <a:spLocks noGrp="1"/>
          </p:cNvSpPr>
          <p:nvPr>
            <p:ph idx="1"/>
          </p:nvPr>
        </p:nvSpPr>
        <p:spPr/>
        <p:txBody>
          <a:bodyPr>
            <a:normAutofit fontScale="62500" lnSpcReduction="20000"/>
          </a:bodyPr>
          <a:lstStyle/>
          <a:p>
            <a:pPr fontAlgn="base"/>
            <a:r>
              <a:rPr lang="el-GR" dirty="0" smtClean="0"/>
              <a:t>Η </a:t>
            </a:r>
            <a:r>
              <a:rPr lang="el-GR" dirty="0"/>
              <a:t>Δανία αποτελεί την απόδειξη ότι η κοινωνική συμμετοχή και δυναμική μπορεί να συμβαδίσει και να ενισχύσει την καινοτομία. Οι δέκα από τις αιολικές τουρμπίνες του εμβληματικού αιολικού πάρκου Middelgrunden που αποτελεί ορόσημο της Κοπεγχάγης, της πρωτεύουσας της Δανίας, είναι κτήμα ενεργειακής κοινότητας/συνεταιρισμού της Δανίας. Η ενεργειακή κοινότητα Middelgrunden απαριθμεί 8.552 μέλη τα οποία υπογραμμίζουν την αξία της συμμετοχής στην κοινότητα, αισθάνονται περήφανοι για τη συμμετοχή τους. Το καθαρό χρηματικό κέρδος των μελών από τη συμμετοχή τους είναι της τάξεως του 3-4% του επενδυτικού κεφαλαίου, ακόμη υψηλότερο από το επιτόκιο των τραπεζών. Το πλέον σημαντικό είναι η αξία καθεαυτή της ενεργού συμμετοχής των πολιτών σε εγχειρήματα Ανανεώσιμων Πηγών Ενέργειας και κοινωνικές αξίες δηλαδή και όχι αποκλειστικά χρηματικές απολαβές.</a:t>
            </a:r>
          </a:p>
          <a:p>
            <a:pPr fontAlgn="base"/>
            <a:r>
              <a:rPr lang="el-GR" dirty="0"/>
              <a:t>Κατά τη διάρκεια της πετρελαϊκής κρίσης του 1970 ιδρύθηκαν πολλές Ενεργειακές Κοινότητες και μεγάλο μέρος του πληθυσμού, των πολιτών άρχισε να γίνεται μέλος ΕΚΟΙΝ. Ήδη το 2001, πάνω από 150.000 οικογένειες στη Δανία συμμετείχαν σε Ενεργειακούς Συνεταιρισμούς.</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a:t>Η ισπανική Somenergia</a:t>
            </a:r>
            <a:br>
              <a:rPr lang="el-GR" sz="3200" dirty="0"/>
            </a:br>
            <a:endParaRPr lang="el-GR" sz="3200" dirty="0"/>
          </a:p>
        </p:txBody>
      </p:sp>
      <p:sp>
        <p:nvSpPr>
          <p:cNvPr id="3" name="Content Placeholder 2"/>
          <p:cNvSpPr>
            <a:spLocks noGrp="1"/>
          </p:cNvSpPr>
          <p:nvPr>
            <p:ph idx="1"/>
          </p:nvPr>
        </p:nvSpPr>
        <p:spPr/>
        <p:txBody>
          <a:bodyPr>
            <a:normAutofit fontScale="92500" lnSpcReduction="20000"/>
          </a:bodyPr>
          <a:lstStyle/>
          <a:p>
            <a:r>
              <a:rPr lang="el-GR" dirty="0"/>
              <a:t>Οι κεντρικοί στόχοι της Somenergia είναι η δημιουργία ενός κοινωνικού κινήματος που θα μπορούσε να σπάσει το ολιγοπωλιακό μοντέλο του ενεργειακού συστήματος και να ενισχύσει τη ζήτηση πράσινης ενέργειας. Η πρωτοβουλία δημιουργίας της Somenergia ξεκίνησε με την υποστήριξη του Πανεπιστημίου της Ζιρόνα, αλλά σύντομα εξαπλώθηκε στην περιοχή της Καταλονίας. Το 2016, έφτασε τα 27.000 μέλη και κάλυψε 37.000 πελάτες και μπορεί να καλύψει τις ετήσιες ενεργειακές ανάγκες 3.200 οικογενειών.</a:t>
            </a:r>
          </a:p>
          <a:p>
            <a:endParaRPr lang="el-G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996</Words>
  <Application>Microsoft Office PowerPoint</Application>
  <PresentationFormat>On-screen Show (4:3)</PresentationFormat>
  <Paragraphs>57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 ΕΝΕΡΓΕΙΑΚΟΙ ΣΙΝΕΤΑΙΡΙΣΜΟΙ Κώστας Διάκος: Νομικός Περιβάλλοντος H ενεργειακή αυτονομία συναντά την κοινωνική οικονομία </vt:lpstr>
      <vt:lpstr>          ΚΟΙΝΩΝΙΚΗ ΟΙΚΟΝΟΜΙΑ ΚΕΝΤΡΙΚΟΣ ΠΥΛΩΝΑΣ ΤΗΣ ΟΙΚΟΝΟΜΙΑΣ ΤΟΥ 21ου ΑΙΩΝΑ   Η σημερινή επικαιρότητα της πολιτικής διαχείρισης οικονομικά του κοινωνικού κεφαλαίου, ως εναλλακτική οικονομική επιλογή στο ιδιωτικό και κρατικό κεφάλαιο  οφείλεται στην εναλλακτικότητα των οικονομικών επιλογών.  </vt:lpstr>
      <vt:lpstr>  Είναι η Οικονομία που έχει έντονα τα στοιχεία:</vt:lpstr>
      <vt:lpstr>Απάντηση</vt:lpstr>
      <vt:lpstr>ΣΥΝΕΤΑΙΡΙΣΜΟΣ ΜΙΑ ΕΠΙΚΑΙΡΗ ΜΟΡΦΗ ΟΡΘΟΛΟΓΙΚΗΣ ΣΥΛΛΟΓΙΚΗΣ ΟΡΓΑΝΩΣΗΣ ΣΤΗΝ ΟΙΚΟΝΟΜΙΑ </vt:lpstr>
      <vt:lpstr>Ευρωπαϊκός συνεταιρισμός "SCE"  "Ευρωπαϊκή συνεταιριστική εταιρία" "ΕΣΕΤ"  </vt:lpstr>
      <vt:lpstr>ΕΝΕΡΓΕΙΑΚΟΣ ΣΥΝΕΤΑΙΡΙΣΜΟΣ   H ενεργειακή αυτονομία συναντά την κοινωνική οικονομία </vt:lpstr>
      <vt:lpstr>Η περίπτωση της Δανίας </vt:lpstr>
      <vt:lpstr>Η ισπανική Somenergia </vt:lpstr>
      <vt:lpstr>Tο παράδειγμα της Γερμανίας </vt:lpstr>
      <vt:lpstr>Ο Νόμος Σταθάκη </vt:lpstr>
      <vt:lpstr>Τα κίνητρα </vt:lpstr>
      <vt:lpstr>Η κατανομή των μεριδίων και ο αριθμός των μελών </vt:lpstr>
      <vt:lpstr>Διάθεση κερδών </vt:lpstr>
      <vt:lpstr>Επίλογος  </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ΕΝΕΡΓΕΙΑΚΟΙ ΣΙΝΕΤΑΙΡΙΣΜΟΙ Κώστας Διάκος: Νομικός Περιβάλλοντος H ενεργειακή αυτονομία συναντά την κοινωνική οικονομία</dc:title>
  <dc:creator>K.Diakos</dc:creator>
  <cp:lastModifiedBy>K.Diakos</cp:lastModifiedBy>
  <cp:revision>2</cp:revision>
  <dcterms:created xsi:type="dcterms:W3CDTF">2017-12-07T13:28:42Z</dcterms:created>
  <dcterms:modified xsi:type="dcterms:W3CDTF">2017-12-07T14:23:16Z</dcterms:modified>
</cp:coreProperties>
</file>