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9" r:id="rId1"/>
  </p:sldMasterIdLst>
  <p:notesMasterIdLst>
    <p:notesMasterId r:id="rId14"/>
  </p:notesMasterIdLst>
  <p:sldIdLst>
    <p:sldId id="256" r:id="rId2"/>
    <p:sldId id="287" r:id="rId3"/>
    <p:sldId id="289" r:id="rId4"/>
    <p:sldId id="292" r:id="rId5"/>
    <p:sldId id="257" r:id="rId6"/>
    <p:sldId id="290" r:id="rId7"/>
    <p:sldId id="291" r:id="rId8"/>
    <p:sldId id="259" r:id="rId9"/>
    <p:sldId id="261" r:id="rId10"/>
    <p:sldId id="262" r:id="rId11"/>
    <p:sldId id="293" r:id="rId12"/>
    <p:sldId id="280" r:id="rId13"/>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mn-ea"/>
        <a:cs typeface="+mn-cs"/>
      </a:defRPr>
    </a:lvl1pPr>
    <a:lvl2pPr marL="457200" algn="l" defTabSz="457200" rtl="0" eaLnBrk="0" fontAlgn="base" hangingPunct="0">
      <a:spcBef>
        <a:spcPct val="0"/>
      </a:spcBef>
      <a:spcAft>
        <a:spcPct val="0"/>
      </a:spcAft>
      <a:defRPr kern="1200">
        <a:solidFill>
          <a:schemeClr val="tx1"/>
        </a:solidFill>
        <a:latin typeface="Arial" charset="0"/>
        <a:ea typeface="+mn-ea"/>
        <a:cs typeface="+mn-cs"/>
      </a:defRPr>
    </a:lvl2pPr>
    <a:lvl3pPr marL="914400" algn="l" defTabSz="457200" rtl="0" eaLnBrk="0" fontAlgn="base" hangingPunct="0">
      <a:spcBef>
        <a:spcPct val="0"/>
      </a:spcBef>
      <a:spcAft>
        <a:spcPct val="0"/>
      </a:spcAft>
      <a:defRPr kern="1200">
        <a:solidFill>
          <a:schemeClr val="tx1"/>
        </a:solidFill>
        <a:latin typeface="Arial"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0000" autoAdjust="0"/>
    <p:restoredTop sz="94660" autoAdjust="0"/>
  </p:normalViewPr>
  <p:slideViewPr>
    <p:cSldViewPr snapToGrid="0">
      <p:cViewPr varScale="1">
        <p:scale>
          <a:sx n="75" d="100"/>
          <a:sy n="75" d="100"/>
        </p:scale>
        <p:origin x="-120" y="-82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l-GR" dirty="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A86D6791-ECD9-4578-A4A3-D3274354A8CE}" type="datetimeFigureOut">
              <a:rPr lang="el-GR"/>
              <a:pPr>
                <a:defRPr/>
              </a:pPr>
              <a:t>4/12/2017</a:t>
            </a:fld>
            <a:endParaRPr lang="el-GR" dirty="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l-GR" noProof="0" dirty="0" smtClean="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l-GR" dirty="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A44E104D-2CB6-47DF-871D-44EE110B24E2}" type="slidenum">
              <a:rPr lang="el-GR"/>
              <a:pPr>
                <a:defRPr/>
              </a:pPr>
              <a:t>‹#›</a:t>
            </a:fld>
            <a:endParaRPr lang="el-GR"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3174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dirty="0" smtClean="0"/>
          </a:p>
        </p:txBody>
      </p:sp>
      <p:sp>
        <p:nvSpPr>
          <p:cNvPr id="31748" name="Θέση αριθμού διαφάνειας 3"/>
          <p:cNvSpPr>
            <a:spLocks noGrp="1"/>
          </p:cNvSpPr>
          <p:nvPr>
            <p:ph type="sldNum" sz="quarter" idx="5"/>
          </p:nvPr>
        </p:nvSpPr>
        <p:spPr bwMode="auto">
          <a:noFill/>
          <a:ln>
            <a:miter lim="800000"/>
            <a:headEnd/>
            <a:tailEnd/>
          </a:ln>
        </p:spPr>
        <p:txBody>
          <a:bodyPr/>
          <a:lstStyle/>
          <a:p>
            <a:fld id="{2812351C-FFF7-40C3-87F7-EB6CB839ABF7}" type="slidenum">
              <a:rPr lang="el-GR" altLang="el-GR" smtClean="0"/>
              <a:pPr/>
              <a:t>1</a:t>
            </a:fld>
            <a:endParaRPr lang="el-GR" altLang="el-G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8"/>
            <a:ext cx="103632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14105DCB-2949-4CC1-9AD8-D703EE0401BD}" type="datetimeFigureOut">
              <a:rPr lang="en-US"/>
              <a:pPr>
                <a:defRPr/>
              </a:pPr>
              <a:t>12/4/2017</a:t>
            </a:fld>
            <a:endParaRPr lang="en-US" dirty="0"/>
          </a:p>
        </p:txBody>
      </p:sp>
      <p:sp>
        <p:nvSpPr>
          <p:cNvPr id="5" name="4 - Θέση υποσέλιδου"/>
          <p:cNvSpPr>
            <a:spLocks noGrp="1"/>
          </p:cNvSpPr>
          <p:nvPr>
            <p:ph type="ftr" sz="quarter" idx="11"/>
          </p:nvPr>
        </p:nvSpPr>
        <p:spPr/>
        <p:txBody>
          <a:bodyPr/>
          <a:lstStyle>
            <a:lvl1pPr>
              <a:defRPr/>
            </a:lvl1pPr>
          </a:lstStyle>
          <a:p>
            <a:pPr>
              <a:defRPr/>
            </a:pPr>
            <a:endParaRPr lang="en-US" dirty="0"/>
          </a:p>
        </p:txBody>
      </p:sp>
      <p:sp>
        <p:nvSpPr>
          <p:cNvPr id="6" name="5 - Θέση αριθμού διαφάνειας"/>
          <p:cNvSpPr>
            <a:spLocks noGrp="1"/>
          </p:cNvSpPr>
          <p:nvPr>
            <p:ph type="sldNum" sz="quarter" idx="12"/>
          </p:nvPr>
        </p:nvSpPr>
        <p:spPr/>
        <p:txBody>
          <a:bodyPr/>
          <a:lstStyle>
            <a:lvl1pPr>
              <a:defRPr/>
            </a:lvl1pPr>
          </a:lstStyle>
          <a:p>
            <a:pPr>
              <a:defRPr/>
            </a:pPr>
            <a:fld id="{D805E917-2080-439B-87E0-D62AFD3F73FB}" type="slidenum">
              <a:rPr lang="en-US" altLang="el-GR"/>
              <a:pPr>
                <a:defRPr/>
              </a:pPr>
              <a:t>‹#›</a:t>
            </a:fld>
            <a:endParaRPr lang="en-US" altLang="el-GR"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85448338-10B9-4C66-A9AA-347CD896CDB3}" type="datetimeFigureOut">
              <a:rPr lang="en-US"/>
              <a:pPr>
                <a:defRPr/>
              </a:pPr>
              <a:t>12/4/2017</a:t>
            </a:fld>
            <a:endParaRPr lang="en-US" dirty="0"/>
          </a:p>
        </p:txBody>
      </p:sp>
      <p:sp>
        <p:nvSpPr>
          <p:cNvPr id="5" name="4 - Θέση υποσέλιδου"/>
          <p:cNvSpPr>
            <a:spLocks noGrp="1"/>
          </p:cNvSpPr>
          <p:nvPr>
            <p:ph type="ftr" sz="quarter" idx="11"/>
          </p:nvPr>
        </p:nvSpPr>
        <p:spPr/>
        <p:txBody>
          <a:bodyPr/>
          <a:lstStyle>
            <a:lvl1pPr>
              <a:defRPr/>
            </a:lvl1pPr>
          </a:lstStyle>
          <a:p>
            <a:pPr>
              <a:defRPr/>
            </a:pPr>
            <a:endParaRPr lang="en-US" dirty="0"/>
          </a:p>
        </p:txBody>
      </p:sp>
      <p:sp>
        <p:nvSpPr>
          <p:cNvPr id="6" name="5 - Θέση αριθμού διαφάνειας"/>
          <p:cNvSpPr>
            <a:spLocks noGrp="1"/>
          </p:cNvSpPr>
          <p:nvPr>
            <p:ph type="sldNum" sz="quarter" idx="12"/>
          </p:nvPr>
        </p:nvSpPr>
        <p:spPr/>
        <p:txBody>
          <a:bodyPr/>
          <a:lstStyle>
            <a:lvl1pPr>
              <a:defRPr/>
            </a:lvl1pPr>
          </a:lstStyle>
          <a:p>
            <a:pPr>
              <a:defRPr/>
            </a:pPr>
            <a:fld id="{ED41510F-197A-4064-B751-CA493423A758}" type="slidenum">
              <a:rPr lang="en-US" altLang="el-GR"/>
              <a:pPr>
                <a:defRPr/>
              </a:pPr>
              <a:t>‹#›</a:t>
            </a:fld>
            <a:endParaRPr lang="en-US" altLang="el-GR"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11785600" y="274641"/>
            <a:ext cx="36576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812800" y="274641"/>
            <a:ext cx="107696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3E86FC42-4D35-4465-A038-B0205B4BDE45}" type="datetimeFigureOut">
              <a:rPr lang="en-US"/>
              <a:pPr>
                <a:defRPr/>
              </a:pPr>
              <a:t>12/4/2017</a:t>
            </a:fld>
            <a:endParaRPr lang="en-US" dirty="0"/>
          </a:p>
        </p:txBody>
      </p:sp>
      <p:sp>
        <p:nvSpPr>
          <p:cNvPr id="5" name="4 - Θέση υποσέλιδου"/>
          <p:cNvSpPr>
            <a:spLocks noGrp="1"/>
          </p:cNvSpPr>
          <p:nvPr>
            <p:ph type="ftr" sz="quarter" idx="11"/>
          </p:nvPr>
        </p:nvSpPr>
        <p:spPr/>
        <p:txBody>
          <a:bodyPr/>
          <a:lstStyle>
            <a:lvl1pPr>
              <a:defRPr/>
            </a:lvl1pPr>
          </a:lstStyle>
          <a:p>
            <a:pPr>
              <a:defRPr/>
            </a:pPr>
            <a:endParaRPr lang="en-US" dirty="0"/>
          </a:p>
        </p:txBody>
      </p:sp>
      <p:sp>
        <p:nvSpPr>
          <p:cNvPr id="6" name="5 - Θέση αριθμού διαφάνειας"/>
          <p:cNvSpPr>
            <a:spLocks noGrp="1"/>
          </p:cNvSpPr>
          <p:nvPr>
            <p:ph type="sldNum" sz="quarter" idx="12"/>
          </p:nvPr>
        </p:nvSpPr>
        <p:spPr/>
        <p:txBody>
          <a:bodyPr/>
          <a:lstStyle>
            <a:lvl1pPr>
              <a:defRPr/>
            </a:lvl1pPr>
          </a:lstStyle>
          <a:p>
            <a:pPr>
              <a:defRPr/>
            </a:pPr>
            <a:fld id="{83D3AF8A-1201-40F7-9120-34D40D343D46}" type="slidenum">
              <a:rPr lang="en-US" altLang="el-GR"/>
              <a:pPr>
                <a:defRPr/>
              </a:pPr>
              <a:t>‹#›</a:t>
            </a:fld>
            <a:endParaRPr lang="en-US" altLang="el-GR" dirty="0"/>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2CCDEE19-9A7E-4144-9FCE-169C2C0D1BB6}" type="datetimeFigureOut">
              <a:rPr lang="en-US"/>
              <a:pPr>
                <a:defRPr/>
              </a:pPr>
              <a:t>12/4/2017</a:t>
            </a:fld>
            <a:endParaRPr lang="en-US" dirty="0"/>
          </a:p>
        </p:txBody>
      </p:sp>
      <p:sp>
        <p:nvSpPr>
          <p:cNvPr id="5" name="4 - Θέση υποσέλιδου"/>
          <p:cNvSpPr>
            <a:spLocks noGrp="1"/>
          </p:cNvSpPr>
          <p:nvPr>
            <p:ph type="ftr" sz="quarter" idx="11"/>
          </p:nvPr>
        </p:nvSpPr>
        <p:spPr/>
        <p:txBody>
          <a:bodyPr/>
          <a:lstStyle>
            <a:lvl1pPr>
              <a:defRPr/>
            </a:lvl1pPr>
          </a:lstStyle>
          <a:p>
            <a:pPr>
              <a:defRPr/>
            </a:pPr>
            <a:endParaRPr lang="en-US" dirty="0"/>
          </a:p>
        </p:txBody>
      </p:sp>
      <p:sp>
        <p:nvSpPr>
          <p:cNvPr id="6" name="5 - Θέση αριθμού διαφάνειας"/>
          <p:cNvSpPr>
            <a:spLocks noGrp="1"/>
          </p:cNvSpPr>
          <p:nvPr>
            <p:ph type="sldNum" sz="quarter" idx="12"/>
          </p:nvPr>
        </p:nvSpPr>
        <p:spPr/>
        <p:txBody>
          <a:bodyPr/>
          <a:lstStyle>
            <a:lvl1pPr>
              <a:defRPr/>
            </a:lvl1pPr>
          </a:lstStyle>
          <a:p>
            <a:pPr>
              <a:defRPr/>
            </a:pPr>
            <a:fld id="{249B9081-09AD-4970-AD82-54929EC54998}" type="slidenum">
              <a:rPr lang="en-US" altLang="el-GR"/>
              <a:pPr>
                <a:defRPr/>
              </a:pPr>
              <a:t>‹#›</a:t>
            </a:fld>
            <a:endParaRPr lang="en-US" altLang="el-GR"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3"/>
            <a:ext cx="103632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EB0E4301-51CC-47CD-8B27-CCD1F7A86E0A}" type="datetimeFigureOut">
              <a:rPr lang="en-US"/>
              <a:pPr>
                <a:defRPr/>
              </a:pPr>
              <a:t>12/4/2017</a:t>
            </a:fld>
            <a:endParaRPr lang="en-US" dirty="0"/>
          </a:p>
        </p:txBody>
      </p:sp>
      <p:sp>
        <p:nvSpPr>
          <p:cNvPr id="5" name="4 - Θέση υποσέλιδου"/>
          <p:cNvSpPr>
            <a:spLocks noGrp="1"/>
          </p:cNvSpPr>
          <p:nvPr>
            <p:ph type="ftr" sz="quarter" idx="11"/>
          </p:nvPr>
        </p:nvSpPr>
        <p:spPr/>
        <p:txBody>
          <a:bodyPr/>
          <a:lstStyle>
            <a:lvl1pPr>
              <a:defRPr/>
            </a:lvl1pPr>
          </a:lstStyle>
          <a:p>
            <a:pPr>
              <a:defRPr/>
            </a:pPr>
            <a:endParaRPr lang="en-US" dirty="0"/>
          </a:p>
        </p:txBody>
      </p:sp>
      <p:sp>
        <p:nvSpPr>
          <p:cNvPr id="6" name="5 - Θέση αριθμού διαφάνειας"/>
          <p:cNvSpPr>
            <a:spLocks noGrp="1"/>
          </p:cNvSpPr>
          <p:nvPr>
            <p:ph type="sldNum" sz="quarter" idx="12"/>
          </p:nvPr>
        </p:nvSpPr>
        <p:spPr/>
        <p:txBody>
          <a:bodyPr/>
          <a:lstStyle>
            <a:lvl1pPr>
              <a:defRPr/>
            </a:lvl1pPr>
          </a:lstStyle>
          <a:p>
            <a:pPr>
              <a:defRPr/>
            </a:pPr>
            <a:fld id="{4991E156-E324-4E5B-8FF5-9D6A6F5B066D}" type="slidenum">
              <a:rPr lang="en-US" altLang="el-GR"/>
              <a:pPr>
                <a:defRPr/>
              </a:pPr>
              <a:t>‹#›</a:t>
            </a:fld>
            <a:endParaRPr lang="en-US" altLang="el-GR"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fld id="{7BBA030B-E966-4205-B866-D3221E397314}" type="datetimeFigureOut">
              <a:rPr lang="en-US"/>
              <a:pPr>
                <a:defRPr/>
              </a:pPr>
              <a:t>12/4/2017</a:t>
            </a:fld>
            <a:endParaRPr lang="en-US" dirty="0"/>
          </a:p>
        </p:txBody>
      </p:sp>
      <p:sp>
        <p:nvSpPr>
          <p:cNvPr id="6" name="4 - Θέση υποσέλιδου"/>
          <p:cNvSpPr>
            <a:spLocks noGrp="1"/>
          </p:cNvSpPr>
          <p:nvPr>
            <p:ph type="ftr" sz="quarter" idx="11"/>
          </p:nvPr>
        </p:nvSpPr>
        <p:spPr/>
        <p:txBody>
          <a:bodyPr/>
          <a:lstStyle>
            <a:lvl1pPr>
              <a:defRPr/>
            </a:lvl1pPr>
          </a:lstStyle>
          <a:p>
            <a:pPr>
              <a:defRPr/>
            </a:pPr>
            <a:endParaRPr lang="en-US" dirty="0"/>
          </a:p>
        </p:txBody>
      </p:sp>
      <p:sp>
        <p:nvSpPr>
          <p:cNvPr id="7" name="5 - Θέση αριθμού διαφάνειας"/>
          <p:cNvSpPr>
            <a:spLocks noGrp="1"/>
          </p:cNvSpPr>
          <p:nvPr>
            <p:ph type="sldNum" sz="quarter" idx="12"/>
          </p:nvPr>
        </p:nvSpPr>
        <p:spPr/>
        <p:txBody>
          <a:bodyPr/>
          <a:lstStyle>
            <a:lvl1pPr>
              <a:defRPr/>
            </a:lvl1pPr>
          </a:lstStyle>
          <a:p>
            <a:pPr>
              <a:defRPr/>
            </a:pPr>
            <a:fld id="{2C4200C0-21FE-4D31-B125-7D58973E7359}" type="slidenum">
              <a:rPr lang="en-US" altLang="el-GR"/>
              <a:pPr>
                <a:defRPr/>
              </a:pPr>
              <a:t>‹#›</a:t>
            </a:fld>
            <a:endParaRPr lang="en-US" altLang="el-GR"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fld id="{02F0C867-A5FF-419C-AECB-D0B0DDB87073}" type="datetimeFigureOut">
              <a:rPr lang="en-US"/>
              <a:pPr>
                <a:defRPr/>
              </a:pPr>
              <a:t>12/4/2017</a:t>
            </a:fld>
            <a:endParaRPr lang="en-US" dirty="0"/>
          </a:p>
        </p:txBody>
      </p:sp>
      <p:sp>
        <p:nvSpPr>
          <p:cNvPr id="8" name="4 - Θέση υποσέλιδου"/>
          <p:cNvSpPr>
            <a:spLocks noGrp="1"/>
          </p:cNvSpPr>
          <p:nvPr>
            <p:ph type="ftr" sz="quarter" idx="11"/>
          </p:nvPr>
        </p:nvSpPr>
        <p:spPr/>
        <p:txBody>
          <a:bodyPr/>
          <a:lstStyle>
            <a:lvl1pPr>
              <a:defRPr/>
            </a:lvl1pPr>
          </a:lstStyle>
          <a:p>
            <a:pPr>
              <a:defRPr/>
            </a:pPr>
            <a:endParaRPr lang="en-US" dirty="0"/>
          </a:p>
        </p:txBody>
      </p:sp>
      <p:sp>
        <p:nvSpPr>
          <p:cNvPr id="9" name="5 - Θέση αριθμού διαφάνειας"/>
          <p:cNvSpPr>
            <a:spLocks noGrp="1"/>
          </p:cNvSpPr>
          <p:nvPr>
            <p:ph type="sldNum" sz="quarter" idx="12"/>
          </p:nvPr>
        </p:nvSpPr>
        <p:spPr/>
        <p:txBody>
          <a:bodyPr/>
          <a:lstStyle>
            <a:lvl1pPr>
              <a:defRPr/>
            </a:lvl1pPr>
          </a:lstStyle>
          <a:p>
            <a:pPr>
              <a:defRPr/>
            </a:pPr>
            <a:fld id="{CA8CF0EC-DFCA-4209-B5D8-B9D30B195599}" type="slidenum">
              <a:rPr lang="en-US" altLang="el-GR"/>
              <a:pPr>
                <a:defRPr/>
              </a:pPr>
              <a:t>‹#›</a:t>
            </a:fld>
            <a:endParaRPr lang="en-US" altLang="el-GR"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fld id="{1395FEFB-1076-4FB1-A02C-3AD91875438A}" type="datetimeFigureOut">
              <a:rPr lang="en-US"/>
              <a:pPr>
                <a:defRPr/>
              </a:pPr>
              <a:t>12/4/2017</a:t>
            </a:fld>
            <a:endParaRPr lang="en-US" dirty="0"/>
          </a:p>
        </p:txBody>
      </p:sp>
      <p:sp>
        <p:nvSpPr>
          <p:cNvPr id="4" name="4 - Θέση υποσέλιδου"/>
          <p:cNvSpPr>
            <a:spLocks noGrp="1"/>
          </p:cNvSpPr>
          <p:nvPr>
            <p:ph type="ftr" sz="quarter" idx="11"/>
          </p:nvPr>
        </p:nvSpPr>
        <p:spPr/>
        <p:txBody>
          <a:bodyPr/>
          <a:lstStyle>
            <a:lvl1pPr>
              <a:defRPr/>
            </a:lvl1pPr>
          </a:lstStyle>
          <a:p>
            <a:pPr>
              <a:defRPr/>
            </a:pPr>
            <a:endParaRPr lang="en-US" dirty="0"/>
          </a:p>
        </p:txBody>
      </p:sp>
      <p:sp>
        <p:nvSpPr>
          <p:cNvPr id="5" name="5 - Θέση αριθμού διαφάνειας"/>
          <p:cNvSpPr>
            <a:spLocks noGrp="1"/>
          </p:cNvSpPr>
          <p:nvPr>
            <p:ph type="sldNum" sz="quarter" idx="12"/>
          </p:nvPr>
        </p:nvSpPr>
        <p:spPr/>
        <p:txBody>
          <a:bodyPr/>
          <a:lstStyle>
            <a:lvl1pPr>
              <a:defRPr/>
            </a:lvl1pPr>
          </a:lstStyle>
          <a:p>
            <a:pPr>
              <a:defRPr/>
            </a:pPr>
            <a:fld id="{E3EE7607-036D-4993-9AF6-5B508A112373}" type="slidenum">
              <a:rPr lang="en-US" altLang="el-GR"/>
              <a:pPr>
                <a:defRPr/>
              </a:pPr>
              <a:t>‹#›</a:t>
            </a:fld>
            <a:endParaRPr lang="en-US" altLang="el-GR"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14EC4A07-7C7C-4E2A-8B02-C2D99B7547FA}" type="datetimeFigureOut">
              <a:rPr lang="en-US"/>
              <a:pPr>
                <a:defRPr/>
              </a:pPr>
              <a:t>12/4/2017</a:t>
            </a:fld>
            <a:endParaRPr lang="en-US" dirty="0"/>
          </a:p>
        </p:txBody>
      </p:sp>
      <p:sp>
        <p:nvSpPr>
          <p:cNvPr id="3" name="4 - Θέση υποσέλιδου"/>
          <p:cNvSpPr>
            <a:spLocks noGrp="1"/>
          </p:cNvSpPr>
          <p:nvPr>
            <p:ph type="ftr" sz="quarter" idx="11"/>
          </p:nvPr>
        </p:nvSpPr>
        <p:spPr/>
        <p:txBody>
          <a:bodyPr/>
          <a:lstStyle>
            <a:lvl1pPr>
              <a:defRPr/>
            </a:lvl1pPr>
          </a:lstStyle>
          <a:p>
            <a:pPr>
              <a:defRPr/>
            </a:pPr>
            <a:endParaRPr lang="en-US" dirty="0"/>
          </a:p>
        </p:txBody>
      </p:sp>
      <p:sp>
        <p:nvSpPr>
          <p:cNvPr id="4" name="5 - Θέση αριθμού διαφάνειας"/>
          <p:cNvSpPr>
            <a:spLocks noGrp="1"/>
          </p:cNvSpPr>
          <p:nvPr>
            <p:ph type="sldNum" sz="quarter" idx="12"/>
          </p:nvPr>
        </p:nvSpPr>
        <p:spPr/>
        <p:txBody>
          <a:bodyPr/>
          <a:lstStyle>
            <a:lvl1pPr>
              <a:defRPr/>
            </a:lvl1pPr>
          </a:lstStyle>
          <a:p>
            <a:pPr>
              <a:defRPr/>
            </a:pPr>
            <a:fld id="{4B030F27-8822-406F-8246-9EE2DA4D5A57}" type="slidenum">
              <a:rPr lang="en-US" altLang="el-GR"/>
              <a:pPr>
                <a:defRPr/>
              </a:pPr>
              <a:t>‹#›</a:t>
            </a:fld>
            <a:endParaRPr lang="en-US" altLang="el-GR"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2" y="273050"/>
            <a:ext cx="4011084"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C59B683C-E2E0-451D-9643-765F82C36EC2}" type="datetimeFigureOut">
              <a:rPr lang="en-US"/>
              <a:pPr>
                <a:defRPr/>
              </a:pPr>
              <a:t>12/4/2017</a:t>
            </a:fld>
            <a:endParaRPr lang="en-US" dirty="0"/>
          </a:p>
        </p:txBody>
      </p:sp>
      <p:sp>
        <p:nvSpPr>
          <p:cNvPr id="6" name="4 - Θέση υποσέλιδου"/>
          <p:cNvSpPr>
            <a:spLocks noGrp="1"/>
          </p:cNvSpPr>
          <p:nvPr>
            <p:ph type="ftr" sz="quarter" idx="11"/>
          </p:nvPr>
        </p:nvSpPr>
        <p:spPr/>
        <p:txBody>
          <a:bodyPr/>
          <a:lstStyle>
            <a:lvl1pPr>
              <a:defRPr/>
            </a:lvl1pPr>
          </a:lstStyle>
          <a:p>
            <a:pPr>
              <a:defRPr/>
            </a:pPr>
            <a:endParaRPr lang="en-US" dirty="0"/>
          </a:p>
        </p:txBody>
      </p:sp>
      <p:sp>
        <p:nvSpPr>
          <p:cNvPr id="7" name="5 - Θέση αριθμού διαφάνειας"/>
          <p:cNvSpPr>
            <a:spLocks noGrp="1"/>
          </p:cNvSpPr>
          <p:nvPr>
            <p:ph type="sldNum" sz="quarter" idx="12"/>
          </p:nvPr>
        </p:nvSpPr>
        <p:spPr/>
        <p:txBody>
          <a:bodyPr/>
          <a:lstStyle>
            <a:lvl1pPr>
              <a:defRPr/>
            </a:lvl1pPr>
          </a:lstStyle>
          <a:p>
            <a:pPr>
              <a:defRPr/>
            </a:pPr>
            <a:fld id="{9E712C39-FE8B-4DFF-BE29-9162A95394B1}" type="slidenum">
              <a:rPr lang="en-US" altLang="el-GR"/>
              <a:pPr>
                <a:defRPr/>
              </a:pPr>
              <a:t>‹#›</a:t>
            </a:fld>
            <a:endParaRPr lang="en-US" altLang="el-GR"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smtClean="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095B7C8E-EC71-4BD6-91AD-6E0595E6781B}" type="datetimeFigureOut">
              <a:rPr lang="en-US"/>
              <a:pPr>
                <a:defRPr/>
              </a:pPr>
              <a:t>12/4/2017</a:t>
            </a:fld>
            <a:endParaRPr lang="en-US" dirty="0"/>
          </a:p>
        </p:txBody>
      </p:sp>
      <p:sp>
        <p:nvSpPr>
          <p:cNvPr id="6" name="4 - Θέση υποσέλιδου"/>
          <p:cNvSpPr>
            <a:spLocks noGrp="1"/>
          </p:cNvSpPr>
          <p:nvPr>
            <p:ph type="ftr" sz="quarter" idx="11"/>
          </p:nvPr>
        </p:nvSpPr>
        <p:spPr/>
        <p:txBody>
          <a:bodyPr/>
          <a:lstStyle>
            <a:lvl1pPr>
              <a:defRPr/>
            </a:lvl1pPr>
          </a:lstStyle>
          <a:p>
            <a:pPr>
              <a:defRPr/>
            </a:pPr>
            <a:endParaRPr lang="en-US" dirty="0"/>
          </a:p>
        </p:txBody>
      </p:sp>
      <p:sp>
        <p:nvSpPr>
          <p:cNvPr id="7" name="5 - Θέση αριθμού διαφάνειας"/>
          <p:cNvSpPr>
            <a:spLocks noGrp="1"/>
          </p:cNvSpPr>
          <p:nvPr>
            <p:ph type="sldNum" sz="quarter" idx="12"/>
          </p:nvPr>
        </p:nvSpPr>
        <p:spPr/>
        <p:txBody>
          <a:bodyPr/>
          <a:lstStyle>
            <a:lvl1pPr>
              <a:defRPr/>
            </a:lvl1pPr>
          </a:lstStyle>
          <a:p>
            <a:pPr>
              <a:defRPr/>
            </a:pPr>
            <a:fld id="{389A138A-8313-41F4-B1B6-279879B2A062}" type="slidenum">
              <a:rPr lang="en-US" altLang="el-GR"/>
              <a:pPr>
                <a:defRPr/>
              </a:pPr>
              <a:t>‹#›</a:t>
            </a:fld>
            <a:endParaRPr lang="en-US" altLang="el-GR"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p>
        </p:txBody>
      </p:sp>
      <p:sp>
        <p:nvSpPr>
          <p:cNvPr id="1027" name="2 - Θέση κειμένου"/>
          <p:cNvSpPr>
            <a:spLocks noGrp="1"/>
          </p:cNvSpPr>
          <p:nvPr>
            <p:ph type="body" idx="1"/>
          </p:nvPr>
        </p:nvSpPr>
        <p:spPr bwMode="auto">
          <a:xfrm>
            <a:off x="609600" y="1600200"/>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597C3FD-CBE6-4EDF-B59B-AFF3D5D2357D}" type="datetimeFigureOut">
              <a:rPr lang="en-US"/>
              <a:pPr>
                <a:defRPr/>
              </a:pPr>
              <a:t>12/4/2017</a:t>
            </a:fld>
            <a:endParaRPr lang="en-US" dirty="0"/>
          </a:p>
        </p:txBody>
      </p:sp>
      <p:sp>
        <p:nvSpPr>
          <p:cNvPr id="5" name="4 - Θέση υποσέλιδου"/>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5 - Θέση αριθμού διαφάνειας"/>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903DE48-24F2-4434-922D-CA5EC9E9D090}" type="slidenum">
              <a:rPr lang="en-US" altLang="el-GR"/>
              <a:pPr>
                <a:defRPr/>
              </a:pPr>
              <a:t>‹#›</a:t>
            </a:fld>
            <a:endParaRPr lang="en-US" altLang="el-GR" dirty="0"/>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sifnosislandcoop.g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279400" y="635001"/>
            <a:ext cx="10998200" cy="977899"/>
          </a:xfrm>
        </p:spPr>
        <p:txBody>
          <a:bodyPr rtlCol="0">
            <a:normAutofit fontScale="90000"/>
          </a:bodyPr>
          <a:lstStyle/>
          <a:p>
            <a:pPr eaLnBrk="1" fontAlgn="auto" hangingPunct="1">
              <a:spcAft>
                <a:spcPts val="0"/>
              </a:spcAft>
              <a:defRPr/>
            </a:pPr>
            <a:r>
              <a:rPr lang="el-GR" altLang="el-GR" sz="3200" b="1" dirty="0" smtClean="0">
                <a:solidFill>
                  <a:schemeClr val="bg2">
                    <a:lumMod val="25000"/>
                  </a:schemeClr>
                </a:solidFill>
              </a:rPr>
              <a:t/>
            </a:r>
            <a:br>
              <a:rPr lang="el-GR" altLang="el-GR" sz="3200" b="1" dirty="0" smtClean="0">
                <a:solidFill>
                  <a:schemeClr val="bg2">
                    <a:lumMod val="25000"/>
                  </a:schemeClr>
                </a:solidFill>
              </a:rPr>
            </a:br>
            <a:r>
              <a:rPr lang="el-GR" sz="3600" b="1" dirty="0" smtClean="0"/>
              <a:t>«Ανάπτυξη των ΑΠΕ µέσω των Ενεργειακών Συνεταιρισµών</a:t>
            </a:r>
            <a:r>
              <a:rPr lang="el-GR" sz="3600" b="1" dirty="0" smtClean="0"/>
              <a:t>»</a:t>
            </a:r>
            <a:endParaRPr lang="el-GR" altLang="el-GR" sz="3600" b="1" dirty="0" smtClean="0">
              <a:solidFill>
                <a:schemeClr val="bg2">
                  <a:lumMod val="25000"/>
                </a:schemeClr>
              </a:solidFill>
            </a:endParaRPr>
          </a:p>
        </p:txBody>
      </p:sp>
      <p:sp>
        <p:nvSpPr>
          <p:cNvPr id="3" name="Subtitle 2"/>
          <p:cNvSpPr>
            <a:spLocks noGrp="1"/>
          </p:cNvSpPr>
          <p:nvPr>
            <p:ph type="subTitle" idx="1"/>
          </p:nvPr>
        </p:nvSpPr>
        <p:spPr>
          <a:xfrm>
            <a:off x="1155700" y="5041900"/>
            <a:ext cx="9220200" cy="1638300"/>
          </a:xfrm>
        </p:spPr>
        <p:txBody>
          <a:bodyPr rtlCol="0">
            <a:normAutofit/>
          </a:bodyPr>
          <a:lstStyle/>
          <a:p>
            <a:pPr eaLnBrk="1" fontAlgn="auto" hangingPunct="1">
              <a:spcAft>
                <a:spcPts val="0"/>
              </a:spcAft>
              <a:buClr>
                <a:schemeClr val="bg2">
                  <a:lumMod val="40000"/>
                  <a:lumOff val="60000"/>
                </a:schemeClr>
              </a:buClr>
              <a:defRPr/>
            </a:pPr>
            <a:r>
              <a:rPr lang="el-GR" sz="2800" dirty="0" smtClean="0">
                <a:solidFill>
                  <a:schemeClr val="bg2">
                    <a:lumMod val="25000"/>
                  </a:schemeClr>
                </a:solidFill>
              </a:rPr>
              <a:t>Γιάννης Γκύλλης</a:t>
            </a:r>
          </a:p>
          <a:p>
            <a:pPr eaLnBrk="1" fontAlgn="auto" hangingPunct="1">
              <a:spcAft>
                <a:spcPts val="0"/>
              </a:spcAft>
              <a:buClr>
                <a:schemeClr val="bg2">
                  <a:lumMod val="40000"/>
                  <a:lumOff val="60000"/>
                </a:schemeClr>
              </a:buClr>
              <a:defRPr/>
            </a:pPr>
            <a:r>
              <a:rPr lang="en-US" b="1" dirty="0" smtClean="0">
                <a:solidFill>
                  <a:schemeClr val="tx2">
                    <a:lumMod val="60000"/>
                    <a:lumOff val="40000"/>
                  </a:schemeClr>
                </a:solidFill>
              </a:rPr>
              <a:t>Ενεργειακός </a:t>
            </a:r>
            <a:r>
              <a:rPr lang="en-US" b="1" dirty="0" smtClean="0">
                <a:solidFill>
                  <a:schemeClr val="tx2">
                    <a:lumMod val="60000"/>
                    <a:lumOff val="40000"/>
                  </a:schemeClr>
                </a:solidFill>
              </a:rPr>
              <a:t>&amp; Αναπτυξιακός Συνεταιρισμός Σίφνου</a:t>
            </a:r>
            <a:r>
              <a:rPr lang="el-GR" b="1" dirty="0" smtClean="0">
                <a:solidFill>
                  <a:schemeClr val="tx2">
                    <a:lumMod val="60000"/>
                    <a:lumOff val="40000"/>
                  </a:schemeClr>
                </a:solidFill>
              </a:rPr>
              <a:t> </a:t>
            </a:r>
            <a:endParaRPr lang="en-US" b="1" dirty="0">
              <a:solidFill>
                <a:schemeClr val="tx2">
                  <a:lumMod val="60000"/>
                  <a:lumOff val="40000"/>
                </a:schemeClr>
              </a:solidFill>
            </a:endParaRPr>
          </a:p>
        </p:txBody>
      </p:sp>
      <p:pic>
        <p:nvPicPr>
          <p:cNvPr id="2052" name="Εικόνα 1"/>
          <p:cNvPicPr>
            <a:picLocks noChangeAspect="1"/>
          </p:cNvPicPr>
          <p:nvPr/>
        </p:nvPicPr>
        <p:blipFill>
          <a:blip r:embed="rId3"/>
          <a:srcRect/>
          <a:stretch>
            <a:fillRect/>
          </a:stretch>
        </p:blipFill>
        <p:spPr bwMode="auto">
          <a:xfrm>
            <a:off x="11152188" y="9525"/>
            <a:ext cx="1039812" cy="928688"/>
          </a:xfrm>
          <a:prstGeom prst="rect">
            <a:avLst/>
          </a:prstGeom>
          <a:noFill/>
          <a:ln w="9525">
            <a:noFill/>
            <a:miter lim="800000"/>
            <a:headEnd/>
            <a:tailEnd/>
          </a:ln>
        </p:spPr>
      </p:pic>
      <p:pic>
        <p:nvPicPr>
          <p:cNvPr id="5" name="Εικόνα 6"/>
          <p:cNvPicPr>
            <a:picLocks noChangeAspect="1"/>
          </p:cNvPicPr>
          <p:nvPr/>
        </p:nvPicPr>
        <p:blipFill>
          <a:blip r:embed="rId3"/>
          <a:srcRect/>
          <a:stretch>
            <a:fillRect/>
          </a:stretch>
        </p:blipFill>
        <p:spPr bwMode="auto">
          <a:xfrm>
            <a:off x="4165600" y="1917700"/>
            <a:ext cx="3244850" cy="28956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101" y="914400"/>
            <a:ext cx="11569699" cy="5473700"/>
          </a:xfrm>
        </p:spPr>
        <p:txBody>
          <a:bodyPr rtlCol="0">
            <a:normAutofit/>
          </a:bodyPr>
          <a:lstStyle/>
          <a:p>
            <a:pPr marL="406400" indent="-406400" algn="just" eaLnBrk="1" fontAlgn="auto" hangingPunct="1">
              <a:spcAft>
                <a:spcPts val="0"/>
              </a:spcAft>
              <a:buFont typeface="Arial" panose="020B0604020202020204" pitchFamily="34" charset="0"/>
              <a:buChar char="•"/>
              <a:defRPr/>
            </a:pPr>
            <a:r>
              <a:rPr lang="en-US" sz="2400" dirty="0">
                <a:solidFill>
                  <a:schemeClr val="bg2">
                    <a:lumMod val="25000"/>
                  </a:schemeClr>
                </a:solidFill>
              </a:rPr>
              <a:t>Ο προτεινόμενος Υβριδικός Σταθμός Σίφνου θα καλύπτει το σύνολο της ζήτησης ηλεκτρικής ενέργειας της Σίφνου, που αναμένεται να αυξηθεί σταδιακά, αφ’ ενός καλύπτοντας τις ανάγκες θέρμανσης των κτηρίων και κίνησης ηλεκτρικών οχημάτων και σκαφών και αφ’ ετέρου τις ανάγκες της τουριστικής ανάπτυξης  που αναμένεται να δημιουργήσει η ενεργειακή αυτονομία της Σίφνου από ΑΠΕ. </a:t>
            </a:r>
            <a:endParaRPr lang="el-GR" sz="2400" dirty="0" smtClean="0">
              <a:solidFill>
                <a:schemeClr val="bg2">
                  <a:lumMod val="25000"/>
                </a:schemeClr>
              </a:solidFill>
            </a:endParaRPr>
          </a:p>
          <a:p>
            <a:pPr marL="406400" indent="-406400" algn="just" eaLnBrk="1" fontAlgn="auto" hangingPunct="1">
              <a:spcAft>
                <a:spcPts val="0"/>
              </a:spcAft>
              <a:buFont typeface="Arial" panose="020B0604020202020204" pitchFamily="34" charset="0"/>
              <a:buChar char="•"/>
              <a:defRPr/>
            </a:pPr>
            <a:r>
              <a:rPr lang="en-US" sz="2400" dirty="0" smtClean="0">
                <a:solidFill>
                  <a:schemeClr val="bg2">
                    <a:lumMod val="25000"/>
                  </a:schemeClr>
                </a:solidFill>
              </a:rPr>
              <a:t>Το </a:t>
            </a:r>
            <a:r>
              <a:rPr lang="en-US" sz="2400" dirty="0">
                <a:solidFill>
                  <a:schemeClr val="bg2">
                    <a:lumMod val="25000"/>
                  </a:schemeClr>
                </a:solidFill>
              </a:rPr>
              <a:t>προτεινόμενο έργο, εκτός του ότι είναι ένα έργο υποδομής μακράς διάρκειας με προοπτική αξιοποίησης και από τις επερχόμενες γενεές,  σχεδιάστηκε με τρόπο που να έχει μηδενικές περιβαλλοντικές επιπτώσεις,συμπεριλαμβανόμενης της αισθητικής όχλησης, αφού δεν θα είναι ορατό από κανένα από τους οικισμούς του νησιού, διαφυλάττοντας στο ακέραιο τον τουριστικό χαρακτήρα</a:t>
            </a:r>
            <a:r>
              <a:rPr lang="el-GR" sz="2400" dirty="0">
                <a:solidFill>
                  <a:schemeClr val="bg2">
                    <a:lumMod val="25000"/>
                  </a:schemeClr>
                </a:solidFill>
              </a:rPr>
              <a:t> του.</a:t>
            </a:r>
            <a:r>
              <a:rPr lang="en-US" sz="2400" dirty="0">
                <a:solidFill>
                  <a:schemeClr val="bg2">
                    <a:lumMod val="25000"/>
                  </a:schemeClr>
                </a:solidFill>
              </a:rPr>
              <a:t>  </a:t>
            </a:r>
            <a:endParaRPr lang="el-GR" sz="2400" dirty="0" smtClean="0">
              <a:solidFill>
                <a:schemeClr val="bg2">
                  <a:lumMod val="25000"/>
                </a:schemeClr>
              </a:solidFill>
            </a:endParaRPr>
          </a:p>
          <a:p>
            <a:pPr marL="406400" indent="-406400" algn="just" eaLnBrk="1" fontAlgn="auto" hangingPunct="1">
              <a:spcAft>
                <a:spcPts val="0"/>
              </a:spcAft>
              <a:buFont typeface="Arial" panose="020B0604020202020204" pitchFamily="34" charset="0"/>
              <a:buChar char="•"/>
              <a:defRPr/>
            </a:pPr>
            <a:r>
              <a:rPr lang="el-GR" sz="2400" dirty="0" smtClean="0">
                <a:solidFill>
                  <a:schemeClr val="bg2">
                    <a:lumMod val="25000"/>
                  </a:schemeClr>
                </a:solidFill>
              </a:rPr>
              <a:t>Περαιτέρω, σχεδιάζουμε τη παραγωγή υδρογόνου από τα πλεονάσματα της παραγόμενης ηλεκτρικής ενέργειας κατά τους χειμερινούς μήνες για τη κίνηση ενός επιβατικού πλοίου για την ακτοπλοϊκή μας σύνδεση με τα διεθνή αεροδρόμια στα γύρω νησιά και ενδεχόμενα τη λειτουργία του υπάρχοντος θερμικού σταθμού σαν εφεδρεία.</a:t>
            </a:r>
            <a:endParaRPr lang="en-US" sz="2400" dirty="0">
              <a:solidFill>
                <a:schemeClr val="bg2">
                  <a:lumMod val="25000"/>
                </a:schemeClr>
              </a:solidFill>
            </a:endParaRPr>
          </a:p>
          <a:p>
            <a:pPr marL="91440" indent="-91440" algn="just" eaLnBrk="1" fontAlgn="auto" hangingPunct="1">
              <a:spcAft>
                <a:spcPts val="0"/>
              </a:spcAft>
              <a:buFont typeface="Arial" pitchFamily="34" charset="0"/>
              <a:buChar char="•"/>
              <a:defRPr/>
            </a:pPr>
            <a:endParaRPr lang="en-US" sz="2400" dirty="0">
              <a:solidFill>
                <a:schemeClr val="tx1">
                  <a:lumMod val="75000"/>
                  <a:lumOff val="25000"/>
                </a:schemeClr>
              </a:solidFill>
            </a:endParaRPr>
          </a:p>
        </p:txBody>
      </p:sp>
      <p:pic>
        <p:nvPicPr>
          <p:cNvPr id="14339" name="Εικόνα 3"/>
          <p:cNvPicPr>
            <a:picLocks noChangeAspect="1"/>
          </p:cNvPicPr>
          <p:nvPr/>
        </p:nvPicPr>
        <p:blipFill>
          <a:blip r:embed="rId2"/>
          <a:srcRect/>
          <a:stretch>
            <a:fillRect/>
          </a:stretch>
        </p:blipFill>
        <p:spPr bwMode="auto">
          <a:xfrm>
            <a:off x="11152188" y="9525"/>
            <a:ext cx="1039812" cy="92868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363200" cy="982662"/>
          </a:xfrm>
        </p:spPr>
        <p:txBody>
          <a:bodyPr/>
          <a:lstStyle/>
          <a:p>
            <a:r>
              <a:rPr lang="el-GR" sz="3200" u="sng" dirty="0" smtClean="0"/>
              <a:t>Η εξέλιξη του έργου σήμερα</a:t>
            </a:r>
            <a:endParaRPr lang="el-GR" sz="3200" u="sng" dirty="0"/>
          </a:p>
        </p:txBody>
      </p:sp>
      <p:sp>
        <p:nvSpPr>
          <p:cNvPr id="3" name="2 - Θέση περιεχομένου"/>
          <p:cNvSpPr>
            <a:spLocks noGrp="1"/>
          </p:cNvSpPr>
          <p:nvPr>
            <p:ph idx="1"/>
          </p:nvPr>
        </p:nvSpPr>
        <p:spPr>
          <a:xfrm>
            <a:off x="203200" y="1600200"/>
            <a:ext cx="11645900" cy="4914900"/>
          </a:xfrm>
        </p:spPr>
        <p:txBody>
          <a:bodyPr/>
          <a:lstStyle/>
          <a:p>
            <a:pPr algn="just">
              <a:buNone/>
            </a:pPr>
            <a:r>
              <a:rPr lang="el-GR" sz="2400" dirty="0" smtClean="0"/>
              <a:t>     Η </a:t>
            </a:r>
            <a:r>
              <a:rPr lang="el-GR" sz="2400" dirty="0" smtClean="0"/>
              <a:t>Συνεταιριστική Εταιρεία Σίφνου (ΣΕΣ) υπέβαλλε </a:t>
            </a:r>
            <a:r>
              <a:rPr lang="el-GR" sz="2400" dirty="0" smtClean="0"/>
              <a:t>στη ΡΑΕ την </a:t>
            </a:r>
            <a:r>
              <a:rPr lang="el-GR" sz="2400" dirty="0" smtClean="0"/>
              <a:t>υπ’ αριθμό Γ-06050 αίτηση στον κύκλο Σεπτεμβρίου 2016 για έκδοση άδειας παραγωγής ηλεκτρικής ενέργειας από </a:t>
            </a:r>
            <a:r>
              <a:rPr lang="el-GR" sz="2400" dirty="0" smtClean="0"/>
              <a:t>τον προτεινόμενο υβριδικό σταθμό με πλήρη στοιχεία </a:t>
            </a:r>
            <a:r>
              <a:rPr lang="el-GR" sz="2400" dirty="0" smtClean="0"/>
              <a:t>τα οποία αφορούσαν στην τεκμηρίωση του αιολικού </a:t>
            </a:r>
            <a:r>
              <a:rPr lang="el-GR" sz="2400" dirty="0" smtClean="0"/>
              <a:t>δυναμικού και στην </a:t>
            </a:r>
            <a:r>
              <a:rPr lang="el-GR" sz="2400" dirty="0" smtClean="0"/>
              <a:t>τεκμηρίωση της οικονομικής δυνατότητας της ΣΕΣ για τη χρηματοδότηση του </a:t>
            </a:r>
            <a:r>
              <a:rPr lang="el-GR" sz="2400" dirty="0" smtClean="0"/>
              <a:t>έργου. </a:t>
            </a:r>
          </a:p>
          <a:p>
            <a:pPr algn="just">
              <a:buNone/>
            </a:pPr>
            <a:r>
              <a:rPr lang="el-GR" sz="2400" dirty="0" smtClean="0"/>
              <a:t> </a:t>
            </a:r>
            <a:r>
              <a:rPr lang="el-GR" sz="2400" dirty="0" smtClean="0"/>
              <a:t>    Ακολουθεί η αίτηση για Άδεια Εγκατάστασης μετά την οποία το έργο προϋπολογίστηκε να ολοκληρωθεί σε 2,5 χρόνια και να λειτουργεί στο επόμενο εξάμηνο.</a:t>
            </a:r>
          </a:p>
          <a:p>
            <a:pPr algn="just">
              <a:buNone/>
            </a:pPr>
            <a:r>
              <a:rPr lang="el-GR" sz="2400" dirty="0" smtClean="0"/>
              <a:t> </a:t>
            </a:r>
            <a:r>
              <a:rPr lang="el-GR" sz="2400" dirty="0" smtClean="0"/>
              <a:t>     Εκτιμούμε ότι το προτεινόμενο έργο που θα θωρακίσει τη δυνατότητα της τοπικής κοινωνίας να παραμείνει και να ευημερεί στον τόπο καταγωγής της, είναι ο ορισμός του σχεδιασμού αειφορικής κυκλικής ανάπτυξης μέσω της προστασίας του περιβάλλοντος και της κινητοποίησης των πολιτών.</a:t>
            </a:r>
          </a:p>
          <a:p>
            <a:pPr algn="just">
              <a:buNone/>
            </a:pPr>
            <a:r>
              <a:rPr lang="el-GR" sz="2400" dirty="0" smtClean="0"/>
              <a:t> </a:t>
            </a:r>
            <a:r>
              <a:rPr lang="el-GR" sz="2400" dirty="0" smtClean="0"/>
              <a:t>     </a:t>
            </a:r>
            <a:endParaRPr lang="el-GR" sz="2400" dirty="0" smtClean="0"/>
          </a:p>
          <a:p>
            <a:pPr>
              <a:buNone/>
            </a:pPr>
            <a:endParaRPr lang="el-GR" sz="2400" dirty="0" smtClean="0"/>
          </a:p>
          <a:p>
            <a:pPr algn="just">
              <a:buNone/>
            </a:pPr>
            <a:endParaRPr lang="el-G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2100" y="977900"/>
            <a:ext cx="11036300" cy="5880100"/>
          </a:xfrm>
        </p:spPr>
        <p:txBody>
          <a:bodyPr rtlCol="0">
            <a:normAutofit fontScale="92500" lnSpcReduction="20000"/>
          </a:bodyPr>
          <a:lstStyle/>
          <a:p>
            <a:pPr marL="91440" indent="-91440" algn="just" eaLnBrk="1" fontAlgn="auto" hangingPunct="1">
              <a:spcAft>
                <a:spcPts val="0"/>
              </a:spcAft>
              <a:buNone/>
              <a:defRPr/>
            </a:pPr>
            <a:r>
              <a:rPr lang="el-GR" sz="2600" dirty="0" smtClean="0">
                <a:solidFill>
                  <a:schemeClr val="bg2">
                    <a:lumMod val="25000"/>
                  </a:schemeClr>
                </a:solidFill>
              </a:rPr>
              <a:t> Εάν συμφωνείτε με την παραπάνω εκτίμηση, παρακαλούμε θερμά όλους σας, ο καθένας στο μέτρο των δυνατοτήτων του να συνδράμει για την κατά το δυνατόν ταχύτερη υλοποίηση του προτεινόμενου έργου, μήπως και προλάβουμε τις δραματικές επιπτώσεις της κλιματικής αλλαγής που ήδη βιώνουμε ενώ δυστυχώς πολλοί από αυτούς που παίρνουν τις κρίσιμες αποφάσεις για λογαριασμό μας συνεχίζουν να σφυρίζουν αμέριμνα. </a:t>
            </a:r>
          </a:p>
          <a:p>
            <a:pPr marL="91440" indent="-91440" algn="just" eaLnBrk="1" fontAlgn="auto" hangingPunct="1">
              <a:spcAft>
                <a:spcPts val="0"/>
              </a:spcAft>
              <a:buNone/>
              <a:defRPr/>
            </a:pPr>
            <a:endParaRPr lang="el-GR" sz="2600" dirty="0" smtClean="0">
              <a:solidFill>
                <a:schemeClr val="bg2">
                  <a:lumMod val="25000"/>
                </a:schemeClr>
              </a:solidFill>
            </a:endParaRPr>
          </a:p>
          <a:p>
            <a:pPr marL="91440" indent="-91440" algn="just" eaLnBrk="1" fontAlgn="auto" hangingPunct="1">
              <a:spcAft>
                <a:spcPts val="0"/>
              </a:spcAft>
              <a:buNone/>
              <a:defRPr/>
            </a:pPr>
            <a:r>
              <a:rPr lang="el-GR" sz="2600" dirty="0" smtClean="0">
                <a:solidFill>
                  <a:schemeClr val="bg2">
                    <a:lumMod val="25000"/>
                  </a:schemeClr>
                </a:solidFill>
              </a:rPr>
              <a:t> Κλείνοντας </a:t>
            </a:r>
            <a:r>
              <a:rPr lang="el-GR" sz="2600" dirty="0">
                <a:solidFill>
                  <a:schemeClr val="bg2">
                    <a:lumMod val="25000"/>
                  </a:schemeClr>
                </a:solidFill>
              </a:rPr>
              <a:t>θέλω να εκφράσω την ευγνωμοσύνη μας και τις ευχαριστίες των μελών του Δ.Σ. και όλων των μελών της ΣΕΣ προς </a:t>
            </a:r>
            <a:r>
              <a:rPr lang="el-GR" sz="2600" dirty="0" smtClean="0">
                <a:solidFill>
                  <a:schemeClr val="bg2">
                    <a:lumMod val="25000"/>
                  </a:schemeClr>
                </a:solidFill>
              </a:rPr>
              <a:t>το Εθνικό Κέντρο Περιβάλλοντος &amp; Αειφόρου Ανάπτυξης </a:t>
            </a:r>
            <a:r>
              <a:rPr lang="el-GR" sz="2600" dirty="0">
                <a:solidFill>
                  <a:schemeClr val="bg2">
                    <a:lumMod val="25000"/>
                  </a:schemeClr>
                </a:solidFill>
              </a:rPr>
              <a:t>για την πολύ τιμητική πρόσκληση μας στη σημερινή </a:t>
            </a:r>
            <a:r>
              <a:rPr lang="el-GR" sz="2600" dirty="0" smtClean="0">
                <a:solidFill>
                  <a:schemeClr val="bg2">
                    <a:lumMod val="25000"/>
                  </a:schemeClr>
                </a:solidFill>
              </a:rPr>
              <a:t>εκδήλωση </a:t>
            </a:r>
            <a:r>
              <a:rPr lang="el-GR" sz="2600" dirty="0">
                <a:solidFill>
                  <a:schemeClr val="bg2">
                    <a:lumMod val="25000"/>
                  </a:schemeClr>
                </a:solidFill>
              </a:rPr>
              <a:t>καθώς και σε όλους τους συμμετέχοντες που είχατε την καλοσύνη να πληροφορηθείτε για τις προσπάθειες και τα έργα της Συνεταιριστικής Εταιρείας Σίφνου. </a:t>
            </a:r>
            <a:endParaRPr lang="el-GR" sz="2600" dirty="0" smtClean="0">
              <a:solidFill>
                <a:schemeClr val="bg2">
                  <a:lumMod val="25000"/>
                </a:schemeClr>
              </a:solidFill>
            </a:endParaRPr>
          </a:p>
          <a:p>
            <a:pPr marL="91440" indent="-91440" algn="just" eaLnBrk="1" fontAlgn="auto" hangingPunct="1">
              <a:spcAft>
                <a:spcPts val="0"/>
              </a:spcAft>
              <a:buNone/>
              <a:defRPr/>
            </a:pPr>
            <a:r>
              <a:rPr lang="el-GR" sz="2600" dirty="0" smtClean="0">
                <a:solidFill>
                  <a:schemeClr val="bg2">
                    <a:lumMod val="25000"/>
                  </a:schemeClr>
                </a:solidFill>
              </a:rPr>
              <a:t> Είμαστε </a:t>
            </a:r>
            <a:r>
              <a:rPr lang="el-GR" sz="2600" dirty="0">
                <a:solidFill>
                  <a:schemeClr val="bg2">
                    <a:lumMod val="25000"/>
                  </a:schemeClr>
                </a:solidFill>
              </a:rPr>
              <a:t>και θα παραμείνουμε στη διάθεση όλων όσων ενδιαφέρονται για την ανάπτυξη Ενεργειακών Συνεταιρισμών με την ελπίδα να </a:t>
            </a:r>
            <a:r>
              <a:rPr lang="el-GR" sz="2600" dirty="0" smtClean="0">
                <a:solidFill>
                  <a:schemeClr val="bg2">
                    <a:lumMod val="25000"/>
                  </a:schemeClr>
                </a:solidFill>
              </a:rPr>
              <a:t>φανούμε </a:t>
            </a:r>
            <a:r>
              <a:rPr lang="el-GR" sz="2600" dirty="0">
                <a:solidFill>
                  <a:schemeClr val="bg2">
                    <a:lumMod val="25000"/>
                  </a:schemeClr>
                </a:solidFill>
              </a:rPr>
              <a:t>με κάποιο τρόπο χρήσιμοι. </a:t>
            </a:r>
            <a:endParaRPr lang="en-US" sz="2600" dirty="0" smtClean="0">
              <a:solidFill>
                <a:schemeClr val="bg2">
                  <a:lumMod val="25000"/>
                </a:schemeClr>
              </a:solidFill>
            </a:endParaRPr>
          </a:p>
          <a:p>
            <a:pPr marL="91440" indent="-91440" eaLnBrk="1" fontAlgn="auto" hangingPunct="1">
              <a:spcAft>
                <a:spcPts val="0"/>
              </a:spcAft>
              <a:buFont typeface="Arial" charset="0"/>
              <a:buNone/>
              <a:defRPr/>
            </a:pPr>
            <a:endParaRPr lang="en-US" dirty="0" smtClean="0">
              <a:solidFill>
                <a:srgbClr val="0070C0"/>
              </a:solidFill>
            </a:endParaRPr>
          </a:p>
          <a:p>
            <a:pPr marL="91440" indent="-91440" eaLnBrk="1" fontAlgn="auto" hangingPunct="1">
              <a:spcAft>
                <a:spcPts val="0"/>
              </a:spcAft>
              <a:buFont typeface="Arial" charset="0"/>
              <a:buNone/>
              <a:defRPr/>
            </a:pPr>
            <a:r>
              <a:rPr lang="en-US" dirty="0" smtClean="0">
                <a:solidFill>
                  <a:srgbClr val="0070C0"/>
                </a:solidFill>
              </a:rPr>
              <a:t>                                                </a:t>
            </a:r>
            <a:r>
              <a:rPr lang="en-US" sz="3600" dirty="0" smtClean="0">
                <a:solidFill>
                  <a:srgbClr val="0070C0"/>
                </a:solidFill>
                <a:hlinkClick r:id="rId2"/>
              </a:rPr>
              <a:t>www.sifnosislandcoop.gr</a:t>
            </a:r>
            <a:r>
              <a:rPr lang="en-US" sz="3600" dirty="0" smtClean="0">
                <a:solidFill>
                  <a:srgbClr val="0070C0"/>
                </a:solidFill>
              </a:rPr>
              <a:t>   </a:t>
            </a:r>
            <a:endParaRPr lang="en-US" sz="3600" dirty="0">
              <a:solidFill>
                <a:srgbClr val="0070C0"/>
              </a:solidFill>
            </a:endParaRPr>
          </a:p>
        </p:txBody>
      </p:sp>
      <p:pic>
        <p:nvPicPr>
          <p:cNvPr id="29699" name="Εικόνα 3"/>
          <p:cNvPicPr>
            <a:picLocks noChangeAspect="1"/>
          </p:cNvPicPr>
          <p:nvPr/>
        </p:nvPicPr>
        <p:blipFill>
          <a:blip r:embed="rId3"/>
          <a:srcRect/>
          <a:stretch>
            <a:fillRect/>
          </a:stretch>
        </p:blipFill>
        <p:spPr bwMode="auto">
          <a:xfrm>
            <a:off x="11152188" y="9525"/>
            <a:ext cx="1039812" cy="928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 Τίτλος"/>
          <p:cNvSpPr>
            <a:spLocks noGrp="1"/>
          </p:cNvSpPr>
          <p:nvPr>
            <p:ph type="title"/>
          </p:nvPr>
        </p:nvSpPr>
        <p:spPr>
          <a:xfrm>
            <a:off x="609600" y="274638"/>
            <a:ext cx="10972800" cy="881062"/>
          </a:xfrm>
        </p:spPr>
        <p:txBody>
          <a:bodyPr/>
          <a:lstStyle/>
          <a:p>
            <a:pPr eaLnBrk="1" hangingPunct="1"/>
            <a:r>
              <a:rPr lang="el-GR" sz="3200" u="sng" dirty="0" smtClean="0"/>
              <a:t>Η προσπάθεια ανάπτυξης ΑΠΕ στ</a:t>
            </a:r>
            <a:r>
              <a:rPr lang="el-GR" sz="3200" u="sng" dirty="0" smtClean="0"/>
              <a:t>ις χώρες της ΕΕ</a:t>
            </a:r>
            <a:r>
              <a:rPr lang="el-GR" sz="3200" u="sng" dirty="0" smtClean="0"/>
              <a:t> </a:t>
            </a:r>
            <a:endParaRPr lang="el-GR" sz="3200" u="sng" dirty="0" smtClean="0"/>
          </a:p>
        </p:txBody>
      </p:sp>
      <p:sp>
        <p:nvSpPr>
          <p:cNvPr id="3" name="2 - Θέση περιεχομένου"/>
          <p:cNvSpPr>
            <a:spLocks noGrp="1"/>
          </p:cNvSpPr>
          <p:nvPr>
            <p:ph idx="1"/>
          </p:nvPr>
        </p:nvSpPr>
        <p:spPr>
          <a:xfrm>
            <a:off x="1" y="1181100"/>
            <a:ext cx="11798299" cy="4945063"/>
          </a:xfrm>
        </p:spPr>
        <p:txBody>
          <a:bodyPr rtlCol="0">
            <a:normAutofit fontScale="92500" lnSpcReduction="20000"/>
          </a:bodyPr>
          <a:lstStyle/>
          <a:p>
            <a:pPr algn="just" eaLnBrk="1" fontAlgn="auto" hangingPunct="1">
              <a:spcAft>
                <a:spcPts val="0"/>
              </a:spcAft>
              <a:buNone/>
              <a:defRPr/>
            </a:pPr>
            <a:r>
              <a:rPr lang="el-GR" sz="2400" dirty="0" smtClean="0"/>
              <a:t>     </a:t>
            </a:r>
            <a:r>
              <a:rPr lang="el-GR" sz="2600" dirty="0" smtClean="0"/>
              <a:t>Από αρχαιοτάτων χρόνων </a:t>
            </a:r>
            <a:r>
              <a:rPr lang="el-GR" sz="2600" dirty="0" smtClean="0"/>
              <a:t>ο ήλιος </a:t>
            </a:r>
            <a:r>
              <a:rPr lang="el-GR" sz="2600" dirty="0" smtClean="0"/>
              <a:t>και ο άνεμος χρησιμοποιούνται ως πηγή ενέργειας (ηλιακά κάτοπτρα, ιστιοπλοΐα, ανεμόμυλοι κ.α.)</a:t>
            </a:r>
          </a:p>
          <a:p>
            <a:pPr algn="just" eaLnBrk="1" fontAlgn="auto" hangingPunct="1">
              <a:spcAft>
                <a:spcPts val="0"/>
              </a:spcAft>
              <a:buNone/>
              <a:defRPr/>
            </a:pPr>
            <a:r>
              <a:rPr lang="el-GR" sz="2600" dirty="0" smtClean="0"/>
              <a:t>     Μετά την πετρελαϊκή κρίση της δεκαετίας του 1970, ξεκίνησαν οι πρώτες ανησυχίες για την πετρελαϊκή εξάρτηση και ταυτόχρονα οι προσπάθειες για τη κατασκευή και την εγκατάσταση των πρώτων ανεμογεννητριών, κυρίως στη Δανία και τη Σουηδία, οπότε και εκδηλώθηκαν και οι πρώτες αντιδράσεις από τις τοπικές κοινωνίες εναντίον της εγκατάστασης των ανεμογεννητριών.</a:t>
            </a:r>
          </a:p>
          <a:p>
            <a:pPr algn="just" eaLnBrk="1" fontAlgn="auto" hangingPunct="1">
              <a:spcAft>
                <a:spcPts val="0"/>
              </a:spcAft>
              <a:buNone/>
              <a:defRPr/>
            </a:pPr>
            <a:r>
              <a:rPr lang="el-GR" sz="2600" dirty="0" smtClean="0"/>
              <a:t> </a:t>
            </a:r>
            <a:r>
              <a:rPr lang="el-GR" sz="2600" dirty="0" smtClean="0"/>
              <a:t>     Ο τρόπος που βρήκαν για να ξεπεράσουν τις αντιδράσεις οι Σκανδιναβικές χώρες, ήταν να προσφέρουν την κυριότητα των ανεμογεννητριών στις τοπικές κοινωνίες δημιουργώντας τοπικούς ενεργειακούς συνεταιρισμούς.</a:t>
            </a:r>
          </a:p>
          <a:p>
            <a:pPr algn="just" eaLnBrk="1" fontAlgn="auto" hangingPunct="1">
              <a:spcAft>
                <a:spcPts val="0"/>
              </a:spcAft>
              <a:buNone/>
              <a:defRPr/>
            </a:pPr>
            <a:r>
              <a:rPr lang="el-GR" sz="2600" dirty="0" smtClean="0"/>
              <a:t> </a:t>
            </a:r>
            <a:r>
              <a:rPr lang="el-GR" sz="2600" dirty="0" smtClean="0"/>
              <a:t>     Σήμερα η Δανία μπορεί να καλύψει το 100% της ζήτησης ηλεκτρικής ενέργειας της χώρας από ΑΠΕ ενώ παράλληλα έχουν ιδρυθεί και λειτουργούν στην Ε.Ε. περισσότεροι από 2,400 ενεργειακοί συνεταιρισμοί από τους οποίους περί τους 1200 είναι μέλη της Ευρωπαϊκής Ομοσπονδίας Ενεργειακών Συνεταιρισμών ΑΠΕ</a:t>
            </a:r>
            <a:r>
              <a:rPr lang="en-US" sz="2600" dirty="0" smtClean="0"/>
              <a:t>,</a:t>
            </a:r>
            <a:r>
              <a:rPr lang="el-GR" sz="2600" dirty="0" smtClean="0"/>
              <a:t> </a:t>
            </a:r>
            <a:r>
              <a:rPr lang="en-US" sz="2600" b="1" dirty="0" smtClean="0">
                <a:solidFill>
                  <a:schemeClr val="tx2">
                    <a:lumMod val="60000"/>
                    <a:lumOff val="40000"/>
                  </a:schemeClr>
                </a:solidFill>
              </a:rPr>
              <a:t>REScoop.eu</a:t>
            </a:r>
            <a:endParaRPr lang="el-GR" sz="2600" b="1" dirty="0" smtClean="0">
              <a:solidFill>
                <a:schemeClr val="tx2">
                  <a:lumMod val="60000"/>
                  <a:lumOff val="40000"/>
                </a:schemeClr>
              </a:solidFill>
            </a:endParaRPr>
          </a:p>
          <a:p>
            <a:pPr algn="just" eaLnBrk="1" fontAlgn="auto" hangingPunct="1">
              <a:spcAft>
                <a:spcPts val="0"/>
              </a:spcAft>
              <a:buNone/>
              <a:defRPr/>
            </a:pPr>
            <a:r>
              <a:rPr lang="el-GR" sz="2400" dirty="0" smtClean="0"/>
              <a:t> </a:t>
            </a:r>
            <a:r>
              <a:rPr lang="el-GR" sz="2400" dirty="0" smtClean="0"/>
              <a:t>     </a:t>
            </a:r>
            <a:endParaRPr lang="el-GR" sz="2400" dirty="0" smtClean="0"/>
          </a:p>
        </p:txBody>
      </p:sp>
      <p:pic>
        <p:nvPicPr>
          <p:cNvPr id="4" name="Εικόνα 3"/>
          <p:cNvPicPr>
            <a:picLocks noChangeAspect="1"/>
          </p:cNvPicPr>
          <p:nvPr/>
        </p:nvPicPr>
        <p:blipFill>
          <a:blip r:embed="rId2"/>
          <a:srcRect/>
          <a:stretch>
            <a:fillRect/>
          </a:stretch>
        </p:blipFill>
        <p:spPr bwMode="auto">
          <a:xfrm>
            <a:off x="11152188" y="9525"/>
            <a:ext cx="1039812" cy="92868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 Θέση περιεχομένου"/>
          <p:cNvSpPr>
            <a:spLocks noGrp="1"/>
          </p:cNvSpPr>
          <p:nvPr>
            <p:ph idx="1"/>
          </p:nvPr>
        </p:nvSpPr>
        <p:spPr>
          <a:xfrm>
            <a:off x="698499" y="863599"/>
            <a:ext cx="10807701" cy="5262563"/>
          </a:xfrm>
        </p:spPr>
        <p:txBody>
          <a:bodyPr/>
          <a:lstStyle/>
          <a:p>
            <a:pPr algn="just" eaLnBrk="1" hangingPunct="1">
              <a:buNone/>
            </a:pPr>
            <a:r>
              <a:rPr lang="el-GR" sz="2400" dirty="0" smtClean="0"/>
              <a:t>     Ο </a:t>
            </a:r>
            <a:r>
              <a:rPr lang="el-GR" sz="2400" dirty="0" smtClean="0"/>
              <a:t>τριπλός ευρωπαϊκός κλιματικός &amp; ενεργειακός στόχος </a:t>
            </a:r>
            <a:r>
              <a:rPr lang="el-GR" sz="2400" b="1" dirty="0" smtClean="0"/>
              <a:t>«20/20/20» </a:t>
            </a:r>
            <a:r>
              <a:rPr lang="el-GR" sz="2400" dirty="0" smtClean="0"/>
              <a:t>(20% μείωση στις εκπομπές αερίων του θερμοκηπίου, 20% αύξηση του ποσοστού ενέργειας από ανανεώσιμες πηγές για την κάλυψη των αναγκών της Ευρώπης και 20% περισσότερη αποτελεσματικότητα στην χρήση ενέργειας σε όλη την ΕΕ έως το 2020 που υιοθετήθηκε το 2009 όταν Επίτροπος Ενέργειας ήταν ο κ. Σταύρος Δήμας και έγινε ντιρεκτίβα το 2012, αποτέλεσε την κυριότερη θεσμική παρέμβαση για την ανάπτυξη των ΑΠΕ στην ιστορία του πλανήτη μας.</a:t>
            </a:r>
            <a:endParaRPr lang="el-GR" sz="2400" dirty="0" smtClean="0"/>
          </a:p>
          <a:p>
            <a:pPr algn="just" eaLnBrk="1" hangingPunct="1">
              <a:buNone/>
            </a:pPr>
            <a:r>
              <a:rPr lang="en-US" sz="2400" dirty="0" smtClean="0"/>
              <a:t>      </a:t>
            </a:r>
            <a:r>
              <a:rPr lang="el-GR" sz="2400" dirty="0" smtClean="0"/>
              <a:t>Ακολούθησε η παγκόσμια συμφωνία για την </a:t>
            </a:r>
            <a:r>
              <a:rPr lang="el-GR" sz="2400" b="1" dirty="0" smtClean="0"/>
              <a:t>κλιματική αλλαγή </a:t>
            </a:r>
            <a:r>
              <a:rPr lang="el-GR" sz="2400" dirty="0" smtClean="0"/>
              <a:t>στις 12/12/2015 στο Παρίσι και έκτοτε, τα ηνία για την ανάπτυξη των ΑΠΕ έχει ήδη πάρει σήμερα η Κίνα.  </a:t>
            </a:r>
          </a:p>
          <a:p>
            <a:pPr algn="just" eaLnBrk="1" hangingPunct="1">
              <a:buNone/>
            </a:pPr>
            <a:r>
              <a:rPr lang="el-GR" sz="2400" dirty="0" smtClean="0"/>
              <a:t>      Τα ακραία καιρικά φαινόμενα που βιώνουμε καθημερινά επιβεβαιώνουν με εμφατικό τρόπο την ανάγκη να δράσουμε πιο αποτελεσματικά και πιο γρήγορα από όσο μέχρι χθες φανταζόμασταν ότι είναι δυνατόν να το κάνουμε.</a:t>
            </a:r>
            <a:endParaRPr lang="el-GR" sz="2400" dirty="0" smtClean="0"/>
          </a:p>
          <a:p>
            <a:pPr eaLnBrk="1" hangingPunct="1">
              <a:buNone/>
            </a:pPr>
            <a:r>
              <a:rPr lang="el-GR" sz="2400" dirty="0" smtClean="0"/>
              <a:t>      </a:t>
            </a:r>
            <a:endParaRPr lang="el-GR" sz="2400" dirty="0" smtClean="0"/>
          </a:p>
          <a:p>
            <a:pPr eaLnBrk="1" hangingPunct="1">
              <a:buNone/>
            </a:pPr>
            <a:endParaRPr lang="el-GR" sz="2400" dirty="0" smtClean="0"/>
          </a:p>
        </p:txBody>
      </p:sp>
      <p:pic>
        <p:nvPicPr>
          <p:cNvPr id="3" name="Εικόνα 3"/>
          <p:cNvPicPr>
            <a:picLocks noChangeAspect="1"/>
          </p:cNvPicPr>
          <p:nvPr/>
        </p:nvPicPr>
        <p:blipFill>
          <a:blip r:embed="rId2"/>
          <a:srcRect/>
          <a:stretch>
            <a:fillRect/>
          </a:stretch>
        </p:blipFill>
        <p:spPr bwMode="auto">
          <a:xfrm>
            <a:off x="11152188" y="9525"/>
            <a:ext cx="1039812" cy="928688"/>
          </a:xfrm>
          <a:prstGeom prst="rect">
            <a:avLst/>
          </a:prstGeom>
          <a:noFill/>
          <a:ln w="9525">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617200" cy="804862"/>
          </a:xfrm>
        </p:spPr>
        <p:txBody>
          <a:bodyPr/>
          <a:lstStyle/>
          <a:p>
            <a:r>
              <a:rPr lang="el-GR" sz="3200" u="sng" dirty="0" smtClean="0"/>
              <a:t>Η ανάπτυξη των ΑΠΕ στην Ελλάδα, το παράδειγμα της Σίφνου</a:t>
            </a:r>
            <a:endParaRPr lang="el-GR" sz="3200" u="sng" dirty="0"/>
          </a:p>
        </p:txBody>
      </p:sp>
      <p:sp>
        <p:nvSpPr>
          <p:cNvPr id="3" name="2 - Θέση περιεχομένου"/>
          <p:cNvSpPr>
            <a:spLocks noGrp="1"/>
          </p:cNvSpPr>
          <p:nvPr>
            <p:ph idx="1"/>
          </p:nvPr>
        </p:nvSpPr>
        <p:spPr>
          <a:xfrm>
            <a:off x="0" y="1143000"/>
            <a:ext cx="11938000" cy="5435600"/>
          </a:xfrm>
        </p:spPr>
        <p:txBody>
          <a:bodyPr/>
          <a:lstStyle/>
          <a:p>
            <a:pPr algn="just">
              <a:buNone/>
            </a:pPr>
            <a:r>
              <a:rPr lang="el-GR" sz="2400" dirty="0" smtClean="0"/>
              <a:t>     Στην Ελλάδα το Κανονιστικό πλαίσιο για την ανάπτυξη των ΑΠΕ οδήγησε στην ανάπτυξη μιας «αγοράς» αδειών παραγωγής με μηδαμινές πιθανότητες υλοποίησης, που όμως δεσμεύουν τις περισσότερες περιοχές με το υψηλότερο αιολικό δυναμικό στη χώρα παρ’ όλο που έχει ήδη πολλές φορές αποδειχθεί ότι η προσέγγιση </a:t>
            </a:r>
            <a:r>
              <a:rPr lang="en-US" sz="2400" dirty="0" smtClean="0"/>
              <a:t>“top bottom”</a:t>
            </a:r>
            <a:r>
              <a:rPr lang="el-GR" sz="2400" dirty="0" smtClean="0"/>
              <a:t>  (αποφασίζω και διατάζω), δεν λειτουργεί όσο αποτελεσματικά λειτουργεί η προσέγγιση </a:t>
            </a:r>
            <a:r>
              <a:rPr lang="en-US" sz="2400" dirty="0" smtClean="0"/>
              <a:t>“bottom up” (</a:t>
            </a:r>
            <a:r>
              <a:rPr lang="el-GR" sz="2400" dirty="0" smtClean="0"/>
              <a:t>με κοινή συναίνεση) που στην ουσία είναι η ανάπτυξη των ενεργειακών συνεταιρισμών.</a:t>
            </a:r>
          </a:p>
          <a:p>
            <a:pPr algn="just">
              <a:buNone/>
            </a:pPr>
            <a:r>
              <a:rPr lang="el-GR" sz="2400" dirty="0" smtClean="0"/>
              <a:t> </a:t>
            </a:r>
            <a:r>
              <a:rPr lang="el-GR" sz="2400" dirty="0" smtClean="0"/>
              <a:t>    Χαρακτηριστικό είναι το παράδειγμα της προσπάθειας της ΔΕΗ Ανανεώσιμες από το 1997 να εγκαταστήσει δύο ανεμογεννήτριες ισχύος 1.26 </a:t>
            </a:r>
            <a:r>
              <a:rPr lang="en-US" sz="2400" dirty="0" smtClean="0"/>
              <a:t>MW </a:t>
            </a:r>
            <a:r>
              <a:rPr lang="el-GR" sz="2400" dirty="0" smtClean="0"/>
              <a:t>στο νησί της Σίφνου. Οι κάτοικοι ξεσηκώθηκαν, αντέδρασαν και κατέφυγαν στο Συμβούλιο της Επικρατείας που έκανε δεκτή την αίτηση τους για αναστολή της άδειας εγκατάστασης. Το πρόβλημα ήταν ότι η ΔΕΗ δεν μπήκε στον κόπο να εξηγήσει στην τοπική κοινωνία τι θέλει να κάνει και να επιδιώξει τη συναίνεση της.  Σήμερα, μετά και την ίδρυση του Ενεργειακού &amp; Αναπτυξιακού Συνεταιρισμού Σίφνου το 2013, έχουν καμφθεί και οι τελευταίες αντιδράσεις και το έργο βαίνει προς υλοποίηση παράλληλα με το έργο της 100% ενεργειακής αυτονομίας από ΑΠΕ.</a:t>
            </a:r>
            <a:endParaRPr lang="el-GR" sz="2400" dirty="0"/>
          </a:p>
        </p:txBody>
      </p:sp>
      <p:pic>
        <p:nvPicPr>
          <p:cNvPr id="4" name="Εικόνα 3"/>
          <p:cNvPicPr>
            <a:picLocks noChangeAspect="1"/>
          </p:cNvPicPr>
          <p:nvPr/>
        </p:nvPicPr>
        <p:blipFill>
          <a:blip r:embed="rId2"/>
          <a:srcRect/>
          <a:stretch>
            <a:fillRect/>
          </a:stretch>
        </p:blipFill>
        <p:spPr bwMode="auto">
          <a:xfrm>
            <a:off x="11152188" y="9525"/>
            <a:ext cx="1039812" cy="92868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Content Placeholder 3" descr="Εικόνα1.png"/>
          <p:cNvPicPr>
            <a:picLocks noGrp="1" noChangeAspect="1"/>
          </p:cNvPicPr>
          <p:nvPr>
            <p:ph idx="1"/>
          </p:nvPr>
        </p:nvPicPr>
        <p:blipFill>
          <a:blip r:embed="rId2"/>
          <a:srcRect/>
          <a:stretch>
            <a:fillRect/>
          </a:stretch>
        </p:blipFill>
        <p:spPr>
          <a:xfrm>
            <a:off x="522288" y="0"/>
            <a:ext cx="10417175" cy="6858000"/>
          </a:xfrm>
        </p:spPr>
      </p:pic>
      <p:pic>
        <p:nvPicPr>
          <p:cNvPr id="7171" name="Εικόνα 4"/>
          <p:cNvPicPr>
            <a:picLocks noChangeAspect="1"/>
          </p:cNvPicPr>
          <p:nvPr/>
        </p:nvPicPr>
        <p:blipFill>
          <a:blip r:embed="rId3"/>
          <a:srcRect/>
          <a:stretch>
            <a:fillRect/>
          </a:stretch>
        </p:blipFill>
        <p:spPr bwMode="auto">
          <a:xfrm>
            <a:off x="11152188" y="9525"/>
            <a:ext cx="1039812" cy="92868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 Τίτλος"/>
          <p:cNvSpPr>
            <a:spLocks noGrp="1"/>
          </p:cNvSpPr>
          <p:nvPr>
            <p:ph type="title"/>
          </p:nvPr>
        </p:nvSpPr>
        <p:spPr>
          <a:xfrm>
            <a:off x="609600" y="274638"/>
            <a:ext cx="10134600" cy="600075"/>
          </a:xfrm>
        </p:spPr>
        <p:txBody>
          <a:bodyPr/>
          <a:lstStyle/>
          <a:p>
            <a:pPr eaLnBrk="1" hangingPunct="1"/>
            <a:r>
              <a:rPr lang="el-GR" sz="3200" u="sng" dirty="0" smtClean="0"/>
              <a:t>Τα δεδομένα της Σίφνου</a:t>
            </a:r>
          </a:p>
        </p:txBody>
      </p:sp>
      <p:sp>
        <p:nvSpPr>
          <p:cNvPr id="8195" name="2 - Θέση περιεχομένου"/>
          <p:cNvSpPr>
            <a:spLocks noGrp="1"/>
          </p:cNvSpPr>
          <p:nvPr>
            <p:ph idx="1"/>
          </p:nvPr>
        </p:nvSpPr>
        <p:spPr>
          <a:xfrm>
            <a:off x="0" y="914400"/>
            <a:ext cx="11938000" cy="5613400"/>
          </a:xfrm>
        </p:spPr>
        <p:txBody>
          <a:bodyPr/>
          <a:lstStyle/>
          <a:p>
            <a:pPr algn="just" eaLnBrk="1" hangingPunct="1">
              <a:buNone/>
            </a:pPr>
            <a:r>
              <a:rPr lang="el-GR" sz="2400" dirty="0" smtClean="0"/>
              <a:t>     Η </a:t>
            </a:r>
            <a:r>
              <a:rPr lang="el-GR" sz="2400" dirty="0" smtClean="0"/>
              <a:t>Σίφνος είναι ένα από τα μη διασυνδεδεμένα με το κεντρικό δίκτυο ηλεκτροδότησης (ΜΔΝ) της Ελλάδος νησί των Κυκλάδων με περίπου 2,500 μόνιμους κάτοικους, το κύριο εισόδημα των οποίων προέρχεται από τους κατά μέσο όρο τα πέντε τελευταία χρόνια 85.000 τουριστικούς επισκέπτες του νησιού. Η μέγιστη ζήτηση ηλεκτρικής ισχύος επί οκτώ μήνες το χρόνο είναι της τάξης των 2,5MW ενώ κατά το μήνα Αύγουστο φτάνει τα 6,5MW και η ετήσια συνολική ζήτηση της τάξης των 17MWh ηλεκτρικής ενέργειας του νησιού παρέχεται από σταθμό της ΔΕΗ με ντηζελογεννήτριες, συνολικής εγκατεστημένης ισχύος 8,7MW. </a:t>
            </a:r>
            <a:r>
              <a:rPr lang="el-GR" sz="2400" dirty="0" smtClean="0"/>
              <a:t>Σύμφωνα με τα δημοσιευμένα στοιχεία του ΔΕΔΔΗΕ, το συνολικό κόστος παραγωγής του σταθμού της Σίφνου το 2012 ήταν 380,36€/MWh, ενώ για το 2015 με τιμές πετρελαίου περί τα 30$/βαρέλι το αντίστοιχο κόστος ήταν της τάξης των 300€/MWh, σημαντικά υψηλότερο από τα 180€/MWh που χρεώνονται οι καταναλωτές.</a:t>
            </a:r>
          </a:p>
          <a:p>
            <a:pPr algn="just" eaLnBrk="1" hangingPunct="1">
              <a:buNone/>
            </a:pPr>
            <a:r>
              <a:rPr lang="el-GR" sz="2400" dirty="0" smtClean="0"/>
              <a:t>     Σαν τάξη μεγέθους, με κόστος παραγωγής ηλεκτρικής ενέργειας 5,5 εκατομμύρια ευρώ, οι καταναλωτές στο νησί πληρώνουν περί τα </a:t>
            </a:r>
            <a:r>
              <a:rPr lang="el-GR" sz="2400" dirty="0" smtClean="0"/>
              <a:t>3 εκατομμύρια </a:t>
            </a:r>
            <a:r>
              <a:rPr lang="el-GR" sz="2400" dirty="0" smtClean="0"/>
              <a:t>ετησίως. Τα υπόλοιπα που αντιστοιχούν σχεδόν στο σύνολο των δασμών και τελών (φόρων) καυσίμου που καταναλώνει η ΔΕΗ, τα επωμίζεται το σύνολο των Ελλήνων καταναλωτών μέσω ΥΚΩ.</a:t>
            </a:r>
            <a:endParaRPr lang="el-GR" sz="2400" dirty="0" smtClean="0"/>
          </a:p>
          <a:p>
            <a:pPr eaLnBrk="1" hangingPunct="1"/>
            <a:endParaRPr lang="el-GR" dirty="0" smtClean="0"/>
          </a:p>
        </p:txBody>
      </p:sp>
      <p:pic>
        <p:nvPicPr>
          <p:cNvPr id="4" name="Εικόνα 3"/>
          <p:cNvPicPr>
            <a:picLocks noChangeAspect="1"/>
          </p:cNvPicPr>
          <p:nvPr/>
        </p:nvPicPr>
        <p:blipFill>
          <a:blip r:embed="rId2"/>
          <a:srcRect/>
          <a:stretch>
            <a:fillRect/>
          </a:stretch>
        </p:blipFill>
        <p:spPr bwMode="auto">
          <a:xfrm>
            <a:off x="11152188" y="9525"/>
            <a:ext cx="1039812" cy="92868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09600" y="1257300"/>
            <a:ext cx="10972800" cy="4868863"/>
          </a:xfrm>
        </p:spPr>
        <p:txBody>
          <a:bodyPr rtlCol="0">
            <a:normAutofit/>
          </a:bodyPr>
          <a:lstStyle/>
          <a:p>
            <a:pPr algn="just" eaLnBrk="1" fontAlgn="auto" hangingPunct="1">
              <a:spcAft>
                <a:spcPts val="0"/>
              </a:spcAft>
              <a:buFont typeface="Arial" pitchFamily="34" charset="0"/>
              <a:buChar char="•"/>
              <a:defRPr/>
            </a:pPr>
            <a:r>
              <a:rPr lang="el-GR" sz="2400" dirty="0" smtClean="0"/>
              <a:t>Η </a:t>
            </a:r>
            <a:r>
              <a:rPr lang="el-GR" sz="2400" dirty="0" smtClean="0"/>
              <a:t>ανησυχία για την ξαφνική διακοπή της επιδότησης της τιμής του ρεύματος στα ΜΔΝ, σύμφωνα με τη σχετική απόφαση του Συμβουλίου της Επικρατείας, σε συνδυασμό με τους διακηρυγμένους στόχους της Ε.Ε. για ανάπτυξη των ΑΠΕ και την υπογραφή της συμφωνίας στις 15/12/15 στο Παρίσι για την αντιμετώπιση της κλιματικής αλλαγής, οδήγησαν στη δημιουργία τον Δεκέμβριο του 2013 του Ενεργειακού &amp; Αναπτυξιακού Συνεταιρισμού Σίφνου.</a:t>
            </a:r>
          </a:p>
          <a:p>
            <a:pPr algn="just" eaLnBrk="1" fontAlgn="auto" hangingPunct="1">
              <a:spcAft>
                <a:spcPts val="0"/>
              </a:spcAft>
              <a:buFont typeface="Arial" pitchFamily="34" charset="0"/>
              <a:buChar char="•"/>
              <a:defRPr/>
            </a:pPr>
            <a:r>
              <a:rPr lang="en-US" sz="2400" dirty="0" smtClean="0">
                <a:solidFill>
                  <a:schemeClr val="bg2">
                    <a:lumMod val="25000"/>
                  </a:schemeClr>
                </a:solidFill>
              </a:rPr>
              <a:t>Ο Ενεργειακός &amp; Αναπτυξιακός Συνεταιρισμός Σίφνου</a:t>
            </a:r>
            <a:r>
              <a:rPr lang="el-GR" sz="2400" dirty="0" smtClean="0">
                <a:solidFill>
                  <a:schemeClr val="bg2">
                    <a:lumMod val="25000"/>
                  </a:schemeClr>
                </a:solidFill>
              </a:rPr>
              <a:t> </a:t>
            </a:r>
            <a:r>
              <a:rPr lang="en-US" sz="2400" dirty="0" smtClean="0">
                <a:solidFill>
                  <a:schemeClr val="bg2">
                    <a:lumMod val="25000"/>
                  </a:schemeClr>
                </a:solidFill>
              </a:rPr>
              <a:t>(ΣΕΣ) ιδρύθηκε το Δεκέμβριο του 2013 σύμφωνα με τις διατάξεις του Ν. 1667/1986 και τις βασικές αρχές της Διεθνούς Συνεταιριστικής Συμμαχίας με κύριο σκοπό την ενεργειακή αυτονομία της Σίφνου από ΑΠΕ με τη συμμετοχή των κατοίκων και των φίλων της Σίφνου και τη βιώσιμη ανάπτυξη του νησιού.</a:t>
            </a:r>
          </a:p>
          <a:p>
            <a:pPr eaLnBrk="1" fontAlgn="auto" hangingPunct="1">
              <a:spcAft>
                <a:spcPts val="0"/>
              </a:spcAft>
              <a:buFont typeface="Arial" pitchFamily="34" charset="0"/>
              <a:buChar char="•"/>
              <a:defRPr/>
            </a:pPr>
            <a:endParaRPr lang="el-GR" dirty="0" smtClean="0"/>
          </a:p>
        </p:txBody>
      </p:sp>
      <p:pic>
        <p:nvPicPr>
          <p:cNvPr id="4" name="Εικόνα 3"/>
          <p:cNvPicPr>
            <a:picLocks noChangeAspect="1"/>
          </p:cNvPicPr>
          <p:nvPr/>
        </p:nvPicPr>
        <p:blipFill>
          <a:blip r:embed="rId2"/>
          <a:srcRect/>
          <a:stretch>
            <a:fillRect/>
          </a:stretch>
        </p:blipFill>
        <p:spPr bwMode="auto">
          <a:xfrm>
            <a:off x="11152188" y="9525"/>
            <a:ext cx="1039812" cy="92868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3500" y="274638"/>
            <a:ext cx="8331200" cy="868362"/>
          </a:xfrm>
        </p:spPr>
        <p:txBody>
          <a:bodyPr rtlCol="0">
            <a:normAutofit/>
          </a:bodyPr>
          <a:lstStyle/>
          <a:p>
            <a:pPr eaLnBrk="1" fontAlgn="auto" hangingPunct="1">
              <a:spcAft>
                <a:spcPts val="0"/>
              </a:spcAft>
              <a:defRPr/>
            </a:pPr>
            <a:r>
              <a:rPr lang="el-GR" sz="3200" u="sng" dirty="0">
                <a:solidFill>
                  <a:schemeClr val="bg2">
                    <a:lumMod val="25000"/>
                  </a:schemeClr>
                </a:solidFill>
              </a:rPr>
              <a:t>Σ</a:t>
            </a:r>
            <a:r>
              <a:rPr lang="en-US" sz="3200" u="sng" dirty="0">
                <a:solidFill>
                  <a:schemeClr val="bg2">
                    <a:lumMod val="25000"/>
                  </a:schemeClr>
                </a:solidFill>
              </a:rPr>
              <a:t>κοπός του Συνεταιρισμού</a:t>
            </a:r>
          </a:p>
        </p:txBody>
      </p:sp>
      <p:sp>
        <p:nvSpPr>
          <p:cNvPr id="3" name="Content Placeholder 2"/>
          <p:cNvSpPr>
            <a:spLocks noGrp="1"/>
          </p:cNvSpPr>
          <p:nvPr>
            <p:ph idx="1"/>
          </p:nvPr>
        </p:nvSpPr>
        <p:spPr>
          <a:xfrm>
            <a:off x="0" y="1308099"/>
            <a:ext cx="11798300" cy="5054601"/>
          </a:xfrm>
        </p:spPr>
        <p:txBody>
          <a:bodyPr rtlCol="0">
            <a:normAutofit lnSpcReduction="10000"/>
          </a:bodyPr>
          <a:lstStyle/>
          <a:p>
            <a:pPr marL="0" indent="0" algn="just" eaLnBrk="1" fontAlgn="auto" hangingPunct="1">
              <a:spcAft>
                <a:spcPts val="0"/>
              </a:spcAft>
              <a:buFont typeface="Calibri" pitchFamily="34" charset="0"/>
              <a:buNone/>
              <a:defRPr/>
            </a:pPr>
            <a:r>
              <a:rPr lang="el-GR" sz="2400" dirty="0" smtClean="0">
                <a:solidFill>
                  <a:schemeClr val="bg2">
                    <a:lumMod val="25000"/>
                  </a:schemeClr>
                </a:solidFill>
              </a:rPr>
              <a:t>Σ</a:t>
            </a:r>
            <a:r>
              <a:rPr lang="en-US" sz="2400" dirty="0">
                <a:solidFill>
                  <a:schemeClr val="bg2">
                    <a:lumMod val="25000"/>
                  </a:schemeClr>
                </a:solidFill>
              </a:rPr>
              <a:t>κοπός του Συνεταιρισμού είναι να οργανώσει:</a:t>
            </a:r>
          </a:p>
          <a:p>
            <a:pPr marL="571500" indent="-571500" algn="just" eaLnBrk="1" fontAlgn="auto" hangingPunct="1">
              <a:spcAft>
                <a:spcPts val="0"/>
              </a:spcAft>
              <a:buFont typeface="Arial" panose="020B0604020202020204" pitchFamily="34" charset="0"/>
              <a:buChar char="•"/>
              <a:defRPr/>
            </a:pPr>
            <a:r>
              <a:rPr lang="en-US" sz="2400" dirty="0">
                <a:solidFill>
                  <a:schemeClr val="bg2">
                    <a:lumMod val="25000"/>
                  </a:schemeClr>
                </a:solidFill>
              </a:rPr>
              <a:t>την παραγωγή και τη διάθεση της ενέργειας που μπορεί να προκύψει από κάθε μορφή αξιοποίησης των Ανανεώσιμων Πηγών και του συνολικού δυναμικού του νησιού</a:t>
            </a:r>
          </a:p>
          <a:p>
            <a:pPr marL="571500" indent="-571500" algn="just" eaLnBrk="1" fontAlgn="auto" hangingPunct="1">
              <a:spcAft>
                <a:spcPts val="0"/>
              </a:spcAft>
              <a:buFont typeface="Arial" panose="020B0604020202020204" pitchFamily="34" charset="0"/>
              <a:buChar char="•"/>
              <a:defRPr/>
            </a:pPr>
            <a:r>
              <a:rPr lang="en-US" sz="2400" dirty="0">
                <a:solidFill>
                  <a:schemeClr val="bg2">
                    <a:lumMod val="25000"/>
                  </a:schemeClr>
                </a:solidFill>
              </a:rPr>
              <a:t>την παραγωγή, τη διαχείριση, την επεξεργασία και τη διάθεση των προϊόντων και των υπηρεσιών του νησιού </a:t>
            </a:r>
          </a:p>
          <a:p>
            <a:pPr marL="571500" indent="-571500" algn="just" eaLnBrk="1" fontAlgn="auto" hangingPunct="1">
              <a:spcAft>
                <a:spcPts val="0"/>
              </a:spcAft>
              <a:buFont typeface="Arial" panose="020B0604020202020204" pitchFamily="34" charset="0"/>
              <a:buChar char="•"/>
              <a:defRPr/>
            </a:pPr>
            <a:r>
              <a:rPr lang="en-US" sz="2400" dirty="0">
                <a:solidFill>
                  <a:schemeClr val="bg2">
                    <a:lumMod val="25000"/>
                  </a:schemeClr>
                </a:solidFill>
              </a:rPr>
              <a:t>την προώθηση κοινωνικά υπεύθυνων λύσεων και δραστηριοτήτων στη </a:t>
            </a:r>
            <a:r>
              <a:rPr lang="en-US" sz="2400" dirty="0" smtClean="0">
                <a:solidFill>
                  <a:schemeClr val="bg2">
                    <a:lumMod val="25000"/>
                  </a:schemeClr>
                </a:solidFill>
              </a:rPr>
              <a:t>Σίφνο</a:t>
            </a:r>
            <a:endParaRPr lang="el-GR" sz="2400" dirty="0" smtClean="0">
              <a:solidFill>
                <a:schemeClr val="bg2">
                  <a:lumMod val="25000"/>
                </a:schemeClr>
              </a:solidFill>
            </a:endParaRPr>
          </a:p>
          <a:p>
            <a:pPr marL="571500" indent="-571500" algn="just" eaLnBrk="1" fontAlgn="auto" hangingPunct="1">
              <a:spcAft>
                <a:spcPts val="0"/>
              </a:spcAft>
              <a:buNone/>
              <a:defRPr/>
            </a:pPr>
            <a:endParaRPr lang="el-GR" sz="2400" dirty="0" smtClean="0">
              <a:solidFill>
                <a:schemeClr val="bg2">
                  <a:lumMod val="25000"/>
                </a:schemeClr>
              </a:solidFill>
            </a:endParaRPr>
          </a:p>
          <a:p>
            <a:pPr marL="91440" indent="-91440" algn="just" eaLnBrk="1" fontAlgn="auto" hangingPunct="1">
              <a:spcAft>
                <a:spcPts val="0"/>
              </a:spcAft>
              <a:buNone/>
              <a:defRPr/>
            </a:pPr>
            <a:r>
              <a:rPr lang="en-US" sz="2400" dirty="0" smtClean="0">
                <a:solidFill>
                  <a:schemeClr val="bg2">
                    <a:lumMod val="25000"/>
                  </a:schemeClr>
                </a:solidFill>
              </a:rPr>
              <a:t>Προς επίτευξη του σκοπού της η ΣΕΣ</a:t>
            </a:r>
            <a:r>
              <a:rPr lang="el-GR" sz="2400" dirty="0" smtClean="0">
                <a:solidFill>
                  <a:schemeClr val="bg2">
                    <a:lumMod val="25000"/>
                  </a:schemeClr>
                </a:solidFill>
              </a:rPr>
              <a:t>:</a:t>
            </a:r>
            <a:r>
              <a:rPr lang="en-US" sz="2400" dirty="0" smtClean="0">
                <a:solidFill>
                  <a:schemeClr val="bg2">
                    <a:lumMod val="25000"/>
                  </a:schemeClr>
                </a:solidFill>
              </a:rPr>
              <a:t> </a:t>
            </a:r>
            <a:endParaRPr lang="el-GR" sz="2400" dirty="0" smtClean="0">
              <a:solidFill>
                <a:schemeClr val="bg2">
                  <a:lumMod val="25000"/>
                </a:schemeClr>
              </a:solidFill>
            </a:endParaRPr>
          </a:p>
          <a:p>
            <a:pPr marL="457200" indent="-457200" algn="just" eaLnBrk="1" fontAlgn="auto" hangingPunct="1">
              <a:spcAft>
                <a:spcPts val="0"/>
              </a:spcAft>
              <a:buFont typeface="Arial" panose="020B0604020202020204" pitchFamily="34" charset="0"/>
              <a:buChar char="•"/>
              <a:defRPr/>
            </a:pPr>
            <a:r>
              <a:rPr lang="en-US" sz="2400" dirty="0" smtClean="0">
                <a:solidFill>
                  <a:schemeClr val="bg2">
                    <a:lumMod val="25000"/>
                  </a:schemeClr>
                </a:solidFill>
              </a:rPr>
              <a:t>υπέγραψε Σύμφωνο Συνεργασίας με το Δήμο Σίφνου και έγινε μέλος της Ευρωπαϊκής Ομοσπονδίας Ενεργειακών Συνεταιρισμών ΑΠΕ REScoop.eu</a:t>
            </a:r>
            <a:endParaRPr lang="el-GR" sz="2400" dirty="0" smtClean="0">
              <a:solidFill>
                <a:schemeClr val="bg2">
                  <a:lumMod val="25000"/>
                </a:schemeClr>
              </a:solidFill>
            </a:endParaRPr>
          </a:p>
          <a:p>
            <a:pPr marL="457200" indent="-457200" algn="just" eaLnBrk="1" fontAlgn="auto" hangingPunct="1">
              <a:spcAft>
                <a:spcPts val="0"/>
              </a:spcAft>
              <a:buFont typeface="Arial" panose="020B0604020202020204" pitchFamily="34" charset="0"/>
              <a:buChar char="•"/>
              <a:defRPr/>
            </a:pPr>
            <a:r>
              <a:rPr lang="en-US" sz="2400" dirty="0" smtClean="0">
                <a:solidFill>
                  <a:schemeClr val="bg2">
                    <a:lumMod val="25000"/>
                  </a:schemeClr>
                </a:solidFill>
              </a:rPr>
              <a:t>εκπόνησε μελέτη για την προοδευτικά 100% ενεργειακή αυτονομία της Σίφνου από ΑΠΕ και ανέπτυξε</a:t>
            </a:r>
            <a:r>
              <a:rPr lang="el-GR" sz="2400" dirty="0" smtClean="0">
                <a:solidFill>
                  <a:schemeClr val="bg2">
                    <a:lumMod val="25000"/>
                  </a:schemeClr>
                </a:solidFill>
              </a:rPr>
              <a:t> </a:t>
            </a:r>
            <a:r>
              <a:rPr lang="en-US" sz="2400" dirty="0" smtClean="0">
                <a:solidFill>
                  <a:schemeClr val="bg2">
                    <a:lumMod val="25000"/>
                  </a:schemeClr>
                </a:solidFill>
              </a:rPr>
              <a:t>κάποιες δράσεις βιώσιμης ανάπτυξης μικρότερης εμβέλειας όπως η δράση για τη μείωση της χρήσης της πλαστικής σακούλας στο νησί.</a:t>
            </a:r>
          </a:p>
          <a:p>
            <a:pPr marL="571500" indent="-571500" algn="just" eaLnBrk="1" fontAlgn="auto" hangingPunct="1">
              <a:spcAft>
                <a:spcPts val="0"/>
              </a:spcAft>
              <a:buFont typeface="Arial" panose="020B0604020202020204" pitchFamily="34" charset="0"/>
              <a:buChar char="•"/>
              <a:defRPr/>
            </a:pPr>
            <a:endParaRPr lang="en-US" sz="2400" dirty="0">
              <a:solidFill>
                <a:schemeClr val="bg2">
                  <a:lumMod val="25000"/>
                </a:schemeClr>
              </a:solidFill>
            </a:endParaRPr>
          </a:p>
        </p:txBody>
      </p:sp>
      <p:pic>
        <p:nvPicPr>
          <p:cNvPr id="11268" name="Εικόνα 3"/>
          <p:cNvPicPr>
            <a:picLocks noChangeAspect="1"/>
          </p:cNvPicPr>
          <p:nvPr/>
        </p:nvPicPr>
        <p:blipFill>
          <a:blip r:embed="rId2"/>
          <a:srcRect/>
          <a:stretch>
            <a:fillRect/>
          </a:stretch>
        </p:blipFill>
        <p:spPr bwMode="auto">
          <a:xfrm>
            <a:off x="11152188" y="9525"/>
            <a:ext cx="1039812" cy="92868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 y="1041400"/>
            <a:ext cx="5791200" cy="5143500"/>
          </a:xfrm>
        </p:spPr>
        <p:txBody>
          <a:bodyPr rtlCol="0">
            <a:noAutofit/>
          </a:bodyPr>
          <a:lstStyle/>
          <a:p>
            <a:pPr marL="91440" indent="-91440" eaLnBrk="1" fontAlgn="auto" hangingPunct="1">
              <a:spcAft>
                <a:spcPts val="0"/>
              </a:spcAft>
              <a:buNone/>
              <a:defRPr/>
            </a:pPr>
            <a:r>
              <a:rPr lang="el-GR" sz="2400" dirty="0" smtClean="0">
                <a:solidFill>
                  <a:schemeClr val="bg2">
                    <a:lumMod val="25000"/>
                  </a:schemeClr>
                </a:solidFill>
              </a:rPr>
              <a:t> </a:t>
            </a:r>
            <a:r>
              <a:rPr lang="en-US" sz="2400" dirty="0" smtClean="0">
                <a:solidFill>
                  <a:schemeClr val="bg2">
                    <a:lumMod val="25000"/>
                  </a:schemeClr>
                </a:solidFill>
              </a:rPr>
              <a:t>Σύμφωνα </a:t>
            </a:r>
            <a:r>
              <a:rPr lang="en-US" sz="2400" dirty="0">
                <a:solidFill>
                  <a:schemeClr val="bg2">
                    <a:lumMod val="25000"/>
                  </a:schemeClr>
                </a:solidFill>
              </a:rPr>
              <a:t>με τη μελέτη, το πρώτο βήμα για την ενεργειακή αυτονομία της Σίφνου από ΑΠΕ είναι η εγκατάσταση ενός Υβριδικού Σταθμού συνολικής εγγυημένης ισχύος 8MW που περιλαμβάνει αιολικό πάρκο ισχύος 11,5MW και ένα αναστρέψιμο υδροηλεκτρικό εγγυημένης ισχύος 8MW που αποτελείται από σταθμό άντλησης </a:t>
            </a:r>
            <a:r>
              <a:rPr lang="en-US" sz="2400" dirty="0" smtClean="0">
                <a:solidFill>
                  <a:schemeClr val="bg2">
                    <a:lumMod val="25000"/>
                  </a:schemeClr>
                </a:solidFill>
              </a:rPr>
              <a:t>ισχύος</a:t>
            </a:r>
            <a:r>
              <a:rPr lang="el-GR" sz="2400" dirty="0" smtClean="0">
                <a:solidFill>
                  <a:schemeClr val="bg2">
                    <a:lumMod val="25000"/>
                  </a:schemeClr>
                </a:solidFill>
              </a:rPr>
              <a:t> </a:t>
            </a:r>
            <a:r>
              <a:rPr lang="en-US" sz="2400" dirty="0" smtClean="0">
                <a:solidFill>
                  <a:schemeClr val="bg2">
                    <a:lumMod val="25000"/>
                  </a:schemeClr>
                </a:solidFill>
              </a:rPr>
              <a:t>10,8MW </a:t>
            </a:r>
            <a:r>
              <a:rPr lang="en-US" sz="2400" dirty="0">
                <a:solidFill>
                  <a:schemeClr val="bg2">
                    <a:lumMod val="25000"/>
                  </a:schemeClr>
                </a:solidFill>
              </a:rPr>
              <a:t>και ταμιευτήρα θαλασσινού νερού χωρητικότητας </a:t>
            </a:r>
            <a:endParaRPr lang="el-GR" sz="2400" dirty="0" smtClean="0">
              <a:solidFill>
                <a:schemeClr val="bg2">
                  <a:lumMod val="25000"/>
                </a:schemeClr>
              </a:solidFill>
            </a:endParaRPr>
          </a:p>
          <a:p>
            <a:pPr marL="91440" indent="-91440" eaLnBrk="1" fontAlgn="auto" hangingPunct="1">
              <a:spcAft>
                <a:spcPts val="0"/>
              </a:spcAft>
              <a:buNone/>
              <a:defRPr/>
            </a:pPr>
            <a:r>
              <a:rPr lang="el-GR" sz="2400" dirty="0" smtClean="0">
                <a:solidFill>
                  <a:schemeClr val="bg2">
                    <a:lumMod val="25000"/>
                  </a:schemeClr>
                </a:solidFill>
              </a:rPr>
              <a:t> </a:t>
            </a:r>
            <a:r>
              <a:rPr lang="en-US" sz="2400" dirty="0" smtClean="0">
                <a:solidFill>
                  <a:schemeClr val="bg2">
                    <a:lumMod val="25000"/>
                  </a:schemeClr>
                </a:solidFill>
              </a:rPr>
              <a:t>1,1 </a:t>
            </a:r>
            <a:r>
              <a:rPr lang="en-US" sz="2400" dirty="0">
                <a:solidFill>
                  <a:schemeClr val="bg2">
                    <a:lumMod val="25000"/>
                  </a:schemeClr>
                </a:solidFill>
              </a:rPr>
              <a:t>εκατομμύρια m3, συνολικού προϋπολογισμού 37.255.000 ευρώ.</a:t>
            </a:r>
          </a:p>
        </p:txBody>
      </p:sp>
      <p:pic>
        <p:nvPicPr>
          <p:cNvPr id="13315" name="Εικόνα 3"/>
          <p:cNvPicPr>
            <a:picLocks noChangeAspect="1"/>
          </p:cNvPicPr>
          <p:nvPr/>
        </p:nvPicPr>
        <p:blipFill>
          <a:blip r:embed="rId2"/>
          <a:srcRect/>
          <a:stretch>
            <a:fillRect/>
          </a:stretch>
        </p:blipFill>
        <p:spPr bwMode="auto">
          <a:xfrm>
            <a:off x="11152188" y="9525"/>
            <a:ext cx="1039812" cy="928688"/>
          </a:xfrm>
          <a:prstGeom prst="rect">
            <a:avLst/>
          </a:prstGeom>
          <a:noFill/>
          <a:ln w="9525">
            <a:noFill/>
            <a:miter lim="800000"/>
            <a:headEnd/>
            <a:tailEnd/>
          </a:ln>
        </p:spPr>
      </p:pic>
      <p:pic>
        <p:nvPicPr>
          <p:cNvPr id="13316" name="Εικόνα 5"/>
          <p:cNvPicPr>
            <a:picLocks noChangeAspect="1"/>
          </p:cNvPicPr>
          <p:nvPr/>
        </p:nvPicPr>
        <p:blipFill>
          <a:blip r:embed="rId3"/>
          <a:srcRect/>
          <a:stretch>
            <a:fillRect/>
          </a:stretch>
        </p:blipFill>
        <p:spPr bwMode="auto">
          <a:xfrm>
            <a:off x="6043613" y="1028700"/>
            <a:ext cx="5868987" cy="54991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627</TotalTime>
  <Words>1457</Words>
  <Application>Microsoft Office PowerPoint</Application>
  <PresentationFormat>Προσαρμογή</PresentationFormat>
  <Paragraphs>47</Paragraphs>
  <Slides>12</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Θέμα του Office</vt:lpstr>
      <vt:lpstr> «Ανάπτυξη των ΑΠΕ µέσω των Ενεργειακών Συνεταιρισµών»</vt:lpstr>
      <vt:lpstr>Η προσπάθεια ανάπτυξης ΑΠΕ στις χώρες της ΕΕ </vt:lpstr>
      <vt:lpstr>Διαφάνεια 3</vt:lpstr>
      <vt:lpstr>Η ανάπτυξη των ΑΠΕ στην Ελλάδα, το παράδειγμα της Σίφνου</vt:lpstr>
      <vt:lpstr>Διαφάνεια 5</vt:lpstr>
      <vt:lpstr>Τα δεδομένα της Σίφνου</vt:lpstr>
      <vt:lpstr>Διαφάνεια 7</vt:lpstr>
      <vt:lpstr>Σκοπός του Συνεταιρισμού</vt:lpstr>
      <vt:lpstr>Διαφάνεια 9</vt:lpstr>
      <vt:lpstr>Διαφάνεια 10</vt:lpstr>
      <vt:lpstr>Η εξέλιξη του έργου σήμερα</vt:lpstr>
      <vt:lpstr>Διαφάνεια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SES</dc:creator>
  <cp:lastModifiedBy>user</cp:lastModifiedBy>
  <cp:revision>88</cp:revision>
  <dcterms:created xsi:type="dcterms:W3CDTF">2014-09-12T17:24:29Z</dcterms:created>
  <dcterms:modified xsi:type="dcterms:W3CDTF">2017-12-05T00:36:13Z</dcterms:modified>
</cp:coreProperties>
</file>