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73" r:id="rId4"/>
    <p:sldId id="274" r:id="rId5"/>
    <p:sldId id="275" r:id="rId6"/>
    <p:sldId id="280" r:id="rId7"/>
    <p:sldId id="288" r:id="rId8"/>
    <p:sldId id="276" r:id="rId9"/>
    <p:sldId id="284" r:id="rId10"/>
    <p:sldId id="277" r:id="rId11"/>
    <p:sldId id="281" r:id="rId12"/>
    <p:sldId id="282" r:id="rId13"/>
    <p:sldId id="285" r:id="rId14"/>
    <p:sldId id="286" r:id="rId15"/>
    <p:sldId id="283" r:id="rId16"/>
    <p:sldId id="278" r:id="rId17"/>
    <p:sldId id="272" r:id="rId18"/>
  </p:sldIdLst>
  <p:sldSz cx="12192000" cy="6858000"/>
  <p:notesSz cx="9144000" cy="6858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kis" initials="t" lastIdx="1" clrIdx="0">
    <p:extLst>
      <p:ext uri="{19B8F6BF-5375-455C-9EA6-DF929625EA0E}">
        <p15:presenceInfo xmlns:p15="http://schemas.microsoft.com/office/powerpoint/2012/main" userId="taki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99FF99"/>
    <a:srgbClr val="FF999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87E3F0B-ABFB-4592-AB42-B69DAC4F95AB}">
  <a:tblStyle styleId="{B87E3F0B-ABFB-4592-AB42-B69DAC4F95A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82830" autoAdjust="0"/>
  </p:normalViewPr>
  <p:slideViewPr>
    <p:cSldViewPr snapToGrid="0">
      <p:cViewPr varScale="1">
        <p:scale>
          <a:sx n="74" d="100"/>
          <a:sy n="74" d="100"/>
        </p:scale>
        <p:origin x="1013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10-29T17:07:30.872" idx="1">
    <p:pos x="7114" y="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5180012" y="0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har char="●"/>
              <a:defRPr sz="1800" b="0" i="0" u="none" strike="noStrike" cap="none"/>
            </a:lvl1pPr>
            <a:lvl2pPr marL="0" marR="0" lvl="1" indent="0" algn="l" rtl="0">
              <a:spcBef>
                <a:spcPts val="0"/>
              </a:spcBef>
              <a:buChar char="○"/>
              <a:defRPr sz="1800" b="0" i="0" u="none" strike="noStrike" cap="none"/>
            </a:lvl2pPr>
            <a:lvl3pPr marL="0" marR="0" lvl="2" indent="0" algn="l" rtl="0">
              <a:spcBef>
                <a:spcPts val="0"/>
              </a:spcBef>
              <a:buChar char="■"/>
              <a:defRPr sz="1800" b="0" i="0" u="none" strike="noStrike" cap="none"/>
            </a:lvl3pPr>
            <a:lvl4pPr marL="0" marR="0" lvl="3" indent="0" algn="l" rtl="0">
              <a:spcBef>
                <a:spcPts val="0"/>
              </a:spcBef>
              <a:buChar char="●"/>
              <a:defRPr sz="1800" b="0" i="0" u="none" strike="noStrike" cap="none"/>
            </a:lvl4pPr>
            <a:lvl5pPr marL="0" marR="0" lvl="4" indent="0" algn="l" rtl="0">
              <a:spcBef>
                <a:spcPts val="0"/>
              </a:spcBef>
              <a:buChar char="○"/>
              <a:defRPr sz="1800" b="0" i="0" u="none" strike="noStrike" cap="none"/>
            </a:lvl5pPr>
            <a:lvl6pPr marL="0" marR="0" lvl="5" indent="0" algn="l" rtl="0">
              <a:spcBef>
                <a:spcPts val="0"/>
              </a:spcBef>
              <a:buChar char="■"/>
              <a:defRPr sz="1800" b="0" i="0" u="none" strike="noStrike" cap="none"/>
            </a:lvl6pPr>
            <a:lvl7pPr marL="0" marR="0" lvl="6" indent="0" algn="l" rtl="0">
              <a:spcBef>
                <a:spcPts val="0"/>
              </a:spcBef>
              <a:buChar char="●"/>
              <a:defRPr sz="1800" b="0" i="0" u="none" strike="noStrike" cap="none"/>
            </a:lvl7pPr>
            <a:lvl8pPr marL="0" marR="0" lvl="7" indent="0" algn="l" rtl="0">
              <a:spcBef>
                <a:spcPts val="0"/>
              </a:spcBef>
              <a:buChar char="○"/>
              <a:defRPr sz="1800" b="0" i="0" u="none" strike="noStrike" cap="none"/>
            </a:lvl8pPr>
            <a:lvl9pPr marL="0" marR="0" lvl="8" indent="0" algn="l" rtl="0">
              <a:spcBef>
                <a:spcPts val="0"/>
              </a:spcBef>
              <a:buChar char="■"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6513512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5180012" y="6513512"/>
            <a:ext cx="3962400" cy="34448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624605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86151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9075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l-GR" dirty="0" smtClean="0"/>
              <a:t>Συμβαίνει ήδη σε προοδευτικές πολιτείες των ΗΠΑ, είτε αφορά μεμονωμένα συστήματα </a:t>
            </a:r>
            <a:r>
              <a:rPr lang="en-US" dirty="0" smtClean="0"/>
              <a:t>(single family)</a:t>
            </a:r>
            <a:r>
              <a:rPr lang="el-GR" dirty="0" smtClean="0"/>
              <a:t> είτε </a:t>
            </a:r>
            <a:r>
              <a:rPr lang="en-US" dirty="0" smtClean="0"/>
              <a:t>multi-housing </a:t>
            </a:r>
            <a:r>
              <a:rPr lang="el-GR" dirty="0" smtClean="0"/>
              <a:t>και </a:t>
            </a:r>
            <a:r>
              <a:rPr lang="en-US" dirty="0" smtClean="0"/>
              <a:t>community solar</a:t>
            </a:r>
            <a:r>
              <a:rPr lang="en-US" baseline="0" dirty="0" smtClean="0"/>
              <a:t> </a:t>
            </a:r>
            <a:r>
              <a:rPr lang="el-GR" baseline="0" dirty="0" smtClean="0"/>
              <a:t>έργα. </a:t>
            </a:r>
            <a:endParaRPr lang="en-US" dirty="0"/>
          </a:p>
        </p:txBody>
      </p:sp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45935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 smtClean="0"/>
              <a:t>Συμβαίνει ήδη σε προοδευτικές πολιτείες των ΗΠΑ, είτε αφορά μεμονωμένα συστήματα </a:t>
            </a:r>
            <a:r>
              <a:rPr lang="en-US" dirty="0" smtClean="0"/>
              <a:t>(single family)</a:t>
            </a:r>
            <a:r>
              <a:rPr lang="el-GR" dirty="0" smtClean="0"/>
              <a:t> είτε </a:t>
            </a:r>
            <a:r>
              <a:rPr lang="en-US" dirty="0" smtClean="0"/>
              <a:t>multi-housing </a:t>
            </a:r>
            <a:r>
              <a:rPr lang="el-GR" dirty="0" smtClean="0"/>
              <a:t>και </a:t>
            </a:r>
            <a:r>
              <a:rPr lang="en-US" dirty="0" smtClean="0"/>
              <a:t>community solar</a:t>
            </a:r>
            <a:r>
              <a:rPr lang="en-US" baseline="0" dirty="0" smtClean="0"/>
              <a:t> </a:t>
            </a:r>
            <a:r>
              <a:rPr lang="el-GR" baseline="0" dirty="0" smtClean="0"/>
              <a:t>έργα. </a:t>
            </a:r>
            <a:endParaRPr lang="en-US" dirty="0" smtClean="0"/>
          </a:p>
          <a:p>
            <a:pPr lvl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5169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 smtClean="0"/>
              <a:t>Συμβαίνει ήδη σε προοδευτικές πολιτείες των ΗΠΑ, είτε αφορά μεμονωμένα συστήματα </a:t>
            </a:r>
            <a:r>
              <a:rPr lang="en-US" dirty="0" smtClean="0"/>
              <a:t>(single family)</a:t>
            </a:r>
            <a:r>
              <a:rPr lang="el-GR" dirty="0" smtClean="0"/>
              <a:t> είτε </a:t>
            </a:r>
            <a:r>
              <a:rPr lang="en-US" dirty="0" smtClean="0"/>
              <a:t>multi-housing </a:t>
            </a:r>
            <a:r>
              <a:rPr lang="el-GR" dirty="0" smtClean="0"/>
              <a:t>και </a:t>
            </a:r>
            <a:r>
              <a:rPr lang="en-US" dirty="0" smtClean="0"/>
              <a:t>community solar</a:t>
            </a:r>
            <a:r>
              <a:rPr lang="en-US" baseline="0" dirty="0" smtClean="0"/>
              <a:t> </a:t>
            </a:r>
            <a:r>
              <a:rPr lang="el-GR" baseline="0" dirty="0" smtClean="0"/>
              <a:t>έργα. </a:t>
            </a:r>
            <a:endParaRPr lang="en-US" dirty="0" smtClean="0"/>
          </a:p>
          <a:p>
            <a:pPr lvl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00140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 smtClean="0"/>
              <a:t>Συμβαίνει ήδη σε προοδευτικές πολιτείες των ΗΠΑ, είτε αφορά μεμονωμένα συστήματα </a:t>
            </a:r>
            <a:r>
              <a:rPr lang="en-US" dirty="0" smtClean="0"/>
              <a:t>(single family)</a:t>
            </a:r>
            <a:r>
              <a:rPr lang="el-GR" dirty="0" smtClean="0"/>
              <a:t> είτε </a:t>
            </a:r>
            <a:r>
              <a:rPr lang="en-US" dirty="0" smtClean="0"/>
              <a:t>multi-housing </a:t>
            </a:r>
            <a:r>
              <a:rPr lang="el-GR" dirty="0" smtClean="0"/>
              <a:t>και </a:t>
            </a:r>
            <a:r>
              <a:rPr lang="en-US" dirty="0" smtClean="0"/>
              <a:t>community solar</a:t>
            </a:r>
            <a:r>
              <a:rPr lang="en-US" baseline="0" dirty="0" smtClean="0"/>
              <a:t> </a:t>
            </a:r>
            <a:r>
              <a:rPr lang="el-GR" baseline="0" dirty="0" smtClean="0"/>
              <a:t>έργα. </a:t>
            </a:r>
            <a:endParaRPr lang="en-US" dirty="0" smtClean="0"/>
          </a:p>
          <a:p>
            <a:pPr lvl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66232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“Η Greenpeace </a:t>
            </a:r>
            <a:r>
              <a:rPr lang="en-US" dirty="0" err="1"/>
              <a:t>ήδη</a:t>
            </a:r>
            <a:r>
              <a:rPr lang="en-US" dirty="0"/>
              <a:t> </a:t>
            </a:r>
            <a:r>
              <a:rPr lang="en-US" dirty="0" err="1"/>
              <a:t>έχει</a:t>
            </a:r>
            <a:r>
              <a:rPr lang="en-US" dirty="0"/>
              <a:t> </a:t>
            </a:r>
            <a:r>
              <a:rPr lang="en-US" dirty="0" err="1"/>
              <a:t>δοκιμάσει</a:t>
            </a:r>
            <a:r>
              <a:rPr lang="en-US" dirty="0"/>
              <a:t> να </a:t>
            </a:r>
            <a:r>
              <a:rPr lang="en-US" dirty="0" err="1"/>
              <a:t>εφ</a:t>
            </a:r>
            <a:r>
              <a:rPr lang="en-US" dirty="0"/>
              <a:t>αρμόσει την ηλιακή κοινωνική πολιτική πιλοτικά σε 8 νοικοκυριά στη Ρόδο”</a:t>
            </a:r>
          </a:p>
        </p:txBody>
      </p:sp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1225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40898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lang="en-US"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996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“</a:t>
            </a:r>
            <a:r>
              <a:rPr lang="en-US" dirty="0" err="1"/>
              <a:t>Μί</a:t>
            </a:r>
            <a:r>
              <a:rPr lang="en-US" dirty="0"/>
              <a:t>α γρήγορη ματιά στο τι συμβαίνει με οικιακά φωτοβολταϊκά στην Ευρώπη, η ενεργειακή μετάβαση και ο εκδημοκρατισμός του ενεργειακού τομέα συμβαίνουν ήδη και μάλιστα με γρήγορους ρυθμούς. </a:t>
            </a:r>
            <a:r>
              <a:rPr lang="en-US" dirty="0" err="1"/>
              <a:t>Είν</a:t>
            </a:r>
            <a:r>
              <a:rPr lang="en-US" dirty="0"/>
              <a:t>αι, επίσης φανερό ότι η Ελλάδα έχει μείνει πίσω”</a:t>
            </a:r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5133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l-GR" dirty="0" smtClean="0"/>
              <a:t>Η προοπτική, όχι μόνο για ηλιακή ενέργειας αλλά για όλες τις ΑΠΕ, είναι τεράστια. Μέχρι το 2050 264</a:t>
            </a:r>
            <a:r>
              <a:rPr lang="el-GR" baseline="0" dirty="0" smtClean="0"/>
              <a:t> εκατ. πολίτες θα μπορούν να είναι </a:t>
            </a:r>
            <a:r>
              <a:rPr lang="en-US" baseline="0" dirty="0" smtClean="0"/>
              <a:t>prosumers</a:t>
            </a:r>
            <a:r>
              <a:rPr lang="el-GR" baseline="0" dirty="0" smtClean="0"/>
              <a:t>, παράγοντας το 45% της ηλεκτρικής ενέργειας, με τις ενεργειακές κοινότητες να παίζουν σημαντικό ρόλο σε αυτήν την εξέλιξη.</a:t>
            </a:r>
          </a:p>
          <a:p>
            <a:pPr lvl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9133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l-GR" dirty="0" smtClean="0"/>
              <a:t>Η προοπτική, όχι μόνο για ηλιακή ενέργειας αλλά για όλες τις ΑΠΕ, είναι τεράστια. Μέχρι το 2050 264</a:t>
            </a:r>
            <a:r>
              <a:rPr lang="el-GR" baseline="0" dirty="0" smtClean="0"/>
              <a:t> εκατ. πολίτες θα μπορούν να είναι </a:t>
            </a:r>
            <a:r>
              <a:rPr lang="en-US" baseline="0" dirty="0" smtClean="0"/>
              <a:t>prosumers</a:t>
            </a:r>
            <a:r>
              <a:rPr lang="el-GR" baseline="0" dirty="0" smtClean="0"/>
              <a:t>, παράγοντας το 45% της ηλεκτρικής ενέργειας, με τις ενεργειακές κοινότητες να παίζουν σημαντικό ρόλο σε αυτήν την εξέλιξη.</a:t>
            </a:r>
          </a:p>
          <a:p>
            <a:pPr lvl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6526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l-GR" dirty="0" smtClean="0"/>
              <a:t>Με άλλα λόγια, πώς θα διασφαλιστεί ότι ‘κανείς δεν θα μείνει πίσω’</a:t>
            </a:r>
            <a:endParaRPr lang="en-US" dirty="0"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7667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“Η </a:t>
            </a:r>
            <a:r>
              <a:rPr lang="en-US" dirty="0" err="1"/>
              <a:t>ενεργει</a:t>
            </a:r>
            <a:r>
              <a:rPr lang="en-US" dirty="0"/>
              <a:t>ακή φτώχεια μαστίζει την ελληνική κοινωνία. </a:t>
            </a:r>
            <a:r>
              <a:rPr lang="en-US" dirty="0" err="1"/>
              <a:t>Οικονομική</a:t>
            </a:r>
            <a:r>
              <a:rPr lang="en-US" dirty="0"/>
              <a:t> </a:t>
            </a:r>
            <a:r>
              <a:rPr lang="en-US" dirty="0" err="1"/>
              <a:t>κρίση</a:t>
            </a:r>
            <a:r>
              <a:rPr lang="en-US" dirty="0"/>
              <a:t>, α</a:t>
            </a:r>
            <a:r>
              <a:rPr lang="en-US" dirty="0" err="1"/>
              <a:t>νεργί</a:t>
            </a:r>
            <a:r>
              <a:rPr lang="en-US" dirty="0"/>
              <a:t>α, αλλά και ακριβή ενέργεια και ενεργοβόρα κτίρια αποτελούν τους βασικότερους παράγοντες. Πα</a:t>
            </a:r>
            <a:r>
              <a:rPr lang="en-US" dirty="0" err="1"/>
              <a:t>ρά</a:t>
            </a:r>
            <a:r>
              <a:rPr lang="en-US" dirty="0"/>
              <a:t> τα </a:t>
            </a:r>
            <a:r>
              <a:rPr lang="en-US" dirty="0" err="1"/>
              <a:t>σημ</a:t>
            </a:r>
            <a:r>
              <a:rPr lang="en-US" dirty="0"/>
              <a:t>αντικά ποσά που διατίθενται κάθε χρόνο </a:t>
            </a:r>
            <a:r>
              <a:rPr lang="el-GR" dirty="0" smtClean="0"/>
              <a:t>για κοινωνική πολιτική </a:t>
            </a:r>
            <a:r>
              <a:rPr lang="en-US" dirty="0" smtClean="0"/>
              <a:t>από </a:t>
            </a:r>
            <a:r>
              <a:rPr lang="en-US" dirty="0"/>
              <a:t>κατανα</a:t>
            </a:r>
            <a:r>
              <a:rPr lang="en-US" dirty="0" err="1"/>
              <a:t>λωτές</a:t>
            </a:r>
            <a:r>
              <a:rPr lang="en-US" dirty="0"/>
              <a:t> </a:t>
            </a:r>
            <a:r>
              <a:rPr lang="en-US" dirty="0" err="1"/>
              <a:t>ενέργει</a:t>
            </a:r>
            <a:r>
              <a:rPr lang="en-US" dirty="0"/>
              <a:t>ας και φορολογούμενους, η ενεργειακή φτώχεια παραμένει σε πολύ υψηλά επίπεδα”.</a:t>
            </a:r>
          </a:p>
        </p:txBody>
      </p:sp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4343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9476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l-GR" dirty="0" smtClean="0"/>
              <a:t>Κάποιοι</a:t>
            </a:r>
            <a:r>
              <a:rPr lang="el-GR" baseline="0" dirty="0" smtClean="0"/>
              <a:t> δήμοι δράττουν την ευκαιρία και πρωτοπορούν. </a:t>
            </a:r>
            <a:endParaRPr lang="en-US" dirty="0"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518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7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7361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8900" algn="r">
              <a:buClr>
                <a:schemeClr val="dk1"/>
              </a:buClr>
              <a:buSzPct val="100000"/>
            </a:pPr>
            <a:fld id="{00000000-1234-1234-1234-123412341234}" type="slidenum">
              <a:rPr lang="en-US" smtClean="0">
                <a:solidFill>
                  <a:schemeClr val="dk1"/>
                </a:solidFill>
              </a:rPr>
              <a:pPr indent="-88900" algn="r">
                <a:buClr>
                  <a:schemeClr val="dk1"/>
                </a:buClr>
                <a:buSzPct val="100000"/>
              </a:pPr>
              <a:t>‹#›</a:t>
            </a:fld>
            <a:endParaRPr lang="en-US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8900" algn="r">
              <a:buClr>
                <a:schemeClr val="dk1"/>
              </a:buClr>
              <a:buSzPct val="100000"/>
            </a:pPr>
            <a:fld id="{00000000-1234-1234-1234-123412341234}" type="slidenum">
              <a:rPr lang="en-US" smtClean="0">
                <a:solidFill>
                  <a:schemeClr val="dk1"/>
                </a:solidFill>
              </a:rPr>
              <a:pPr indent="-88900" algn="r">
                <a:buClr>
                  <a:schemeClr val="dk1"/>
                </a:buClr>
                <a:buSzPct val="100000"/>
              </a:pPr>
              <a:t>‹#›</a:t>
            </a:fld>
            <a:endParaRPr lang="en-US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609600" y="1600205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6197600" y="1600205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8900" algn="r">
              <a:buClr>
                <a:schemeClr val="dk1"/>
              </a:buClr>
              <a:buSzPct val="100000"/>
            </a:pPr>
            <a:fld id="{00000000-1234-1234-1234-123412341234}" type="slidenum">
              <a:rPr lang="en-US" smtClean="0">
                <a:solidFill>
                  <a:schemeClr val="dk1"/>
                </a:solidFill>
              </a:rPr>
              <a:pPr indent="-88900" algn="r">
                <a:buClr>
                  <a:schemeClr val="dk1"/>
                </a:buClr>
                <a:buSzPct val="100000"/>
              </a:pPr>
              <a:t>‹#›</a:t>
            </a:fld>
            <a:endParaRPr lang="en-US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8900" algn="r">
              <a:buClr>
                <a:schemeClr val="dk1"/>
              </a:buClr>
              <a:buSzPct val="100000"/>
            </a:pPr>
            <a:fld id="{00000000-1234-1234-1234-123412341234}" type="slidenum">
              <a:rPr lang="en-US" smtClean="0">
                <a:solidFill>
                  <a:schemeClr val="dk1"/>
                </a:solidFill>
              </a:rPr>
              <a:pPr indent="-88900" algn="r">
                <a:buClr>
                  <a:schemeClr val="dk1"/>
                </a:buClr>
                <a:buSzPct val="100000"/>
              </a:pPr>
              <a:t>‹#›</a:t>
            </a:fld>
            <a:endParaRPr lang="en-US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 rot="5400000">
            <a:off x="7285038" y="1828805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 rot="5400000">
            <a:off x="1697039" y="-812795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8900" algn="r">
              <a:buClr>
                <a:schemeClr val="dk1"/>
              </a:buClr>
              <a:buSzPct val="100000"/>
            </a:pPr>
            <a:fld id="{00000000-1234-1234-1234-123412341234}" type="slidenum">
              <a:rPr lang="en-US" smtClean="0">
                <a:solidFill>
                  <a:schemeClr val="dk1"/>
                </a:solidFill>
              </a:rPr>
              <a:pPr indent="-88900" algn="r">
                <a:buClr>
                  <a:schemeClr val="dk1"/>
                </a:buClr>
                <a:buSzPct val="100000"/>
              </a:pPr>
              <a:t>‹#›</a:t>
            </a:fld>
            <a:endParaRPr lang="en-US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9"/>
            <a:ext cx="4525962" cy="10972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8900" algn="r">
              <a:buClr>
                <a:schemeClr val="dk1"/>
              </a:buClr>
              <a:buSzPct val="100000"/>
            </a:pPr>
            <a:fld id="{00000000-1234-1234-1234-123412341234}" type="slidenum">
              <a:rPr lang="en-US" smtClean="0">
                <a:solidFill>
                  <a:schemeClr val="dk1"/>
                </a:solidFill>
              </a:rPr>
              <a:pPr indent="-88900" algn="r">
                <a:buClr>
                  <a:schemeClr val="dk1"/>
                </a:buClr>
                <a:buSzPct val="100000"/>
              </a:pPr>
              <a:t>‹#›</a:t>
            </a:fld>
            <a:endParaRPr lang="en-US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8900" algn="r">
              <a:buClr>
                <a:schemeClr val="dk1"/>
              </a:buClr>
              <a:buSzPct val="100000"/>
            </a:pPr>
            <a:fld id="{00000000-1234-1234-1234-123412341234}" type="slidenum">
              <a:rPr lang="en-US" smtClean="0">
                <a:solidFill>
                  <a:schemeClr val="dk1"/>
                </a:solidFill>
              </a:rPr>
              <a:pPr indent="-88900" algn="r">
                <a:buClr>
                  <a:schemeClr val="dk1"/>
                </a:buClr>
                <a:buSzPct val="100000"/>
              </a:pPr>
              <a:t>‹#›</a:t>
            </a:fld>
            <a:endParaRPr lang="en-US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8900" algn="r">
              <a:buClr>
                <a:schemeClr val="dk1"/>
              </a:buClr>
              <a:buSzPct val="100000"/>
            </a:pPr>
            <a:fld id="{00000000-1234-1234-1234-123412341234}" type="slidenum">
              <a:rPr lang="en-US" smtClean="0">
                <a:solidFill>
                  <a:schemeClr val="dk1"/>
                </a:solidFill>
              </a:rPr>
              <a:pPr indent="-88900" algn="r">
                <a:buClr>
                  <a:schemeClr val="dk1"/>
                </a:buClr>
                <a:buSzPct val="100000"/>
              </a:pPr>
              <a:t>‹#›</a:t>
            </a:fld>
            <a:endParaRPr lang="en-US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8900" algn="r">
              <a:buClr>
                <a:schemeClr val="dk1"/>
              </a:buClr>
              <a:buSzPct val="100000"/>
            </a:pPr>
            <a:fld id="{00000000-1234-1234-1234-123412341234}" type="slidenum">
              <a:rPr lang="en-US" smtClean="0">
                <a:solidFill>
                  <a:schemeClr val="dk1"/>
                </a:solidFill>
              </a:rPr>
              <a:pPr indent="-88900" algn="r">
                <a:buClr>
                  <a:schemeClr val="dk1"/>
                </a:buClr>
                <a:buSzPct val="100000"/>
              </a:pPr>
              <a:t>‹#›</a:t>
            </a:fld>
            <a:endParaRPr lang="en-US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3"/>
          </p:nvPr>
        </p:nvSpPr>
        <p:spPr>
          <a:xfrm>
            <a:off x="6193370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8900" algn="r">
              <a:buClr>
                <a:schemeClr val="dk1"/>
              </a:buClr>
              <a:buSzPct val="100000"/>
            </a:pPr>
            <a:fld id="{00000000-1234-1234-1234-123412341234}" type="slidenum">
              <a:rPr lang="en-US" smtClean="0">
                <a:solidFill>
                  <a:schemeClr val="dk1"/>
                </a:solidFill>
              </a:rPr>
              <a:pPr indent="-88900" algn="r">
                <a:buClr>
                  <a:schemeClr val="dk1"/>
                </a:buClr>
                <a:buSzPct val="100000"/>
              </a:pPr>
              <a:t>‹#›</a:t>
            </a:fld>
            <a:endParaRPr lang="en-US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8900" algn="r">
              <a:buClr>
                <a:schemeClr val="dk1"/>
              </a:buClr>
              <a:buSzPct val="100000"/>
            </a:pPr>
            <a:fld id="{00000000-1234-1234-1234-123412341234}" type="slidenum">
              <a:rPr lang="en-US" smtClean="0">
                <a:solidFill>
                  <a:schemeClr val="dk1"/>
                </a:solidFill>
              </a:rPr>
              <a:pPr indent="-88900" algn="r">
                <a:buClr>
                  <a:schemeClr val="dk1"/>
                </a:buClr>
                <a:buSzPct val="100000"/>
              </a:pPr>
              <a:t>‹#›</a:t>
            </a:fld>
            <a:endParaRPr lang="en-US">
              <a:solidFill>
                <a:schemeClr val="dk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lowincomesolar.org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lowincomesolar.org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lowincomesolar.org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lowincomesolar.org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tistics.gr/documents/20181/40c6dca0-dba2-40f2-934b-1f74f50a7a8d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/>
        </p:nvSpPr>
        <p:spPr>
          <a:xfrm>
            <a:off x="1774826" y="4076701"/>
            <a:ext cx="8447087" cy="1646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endParaRPr sz="1800">
              <a:solidFill>
                <a:schemeClr val="dk1"/>
              </a:solidFill>
            </a:endParaRPr>
          </a:p>
        </p:txBody>
      </p:sp>
      <p:sp>
        <p:nvSpPr>
          <p:cNvPr id="89" name="Shape 89"/>
          <p:cNvSpPr txBox="1"/>
          <p:nvPr/>
        </p:nvSpPr>
        <p:spPr>
          <a:xfrm>
            <a:off x="1992313" y="0"/>
            <a:ext cx="8229600" cy="540067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endParaRPr sz="1800">
              <a:solidFill>
                <a:schemeClr val="dk1"/>
              </a:solidFill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ctrTitle"/>
          </p:nvPr>
        </p:nvSpPr>
        <p:spPr>
          <a:xfrm>
            <a:off x="2282824" y="484259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indent="-304800" algn="ctr">
              <a:buClr>
                <a:srgbClr val="002060"/>
              </a:buClr>
              <a:buSzPct val="100000"/>
            </a:pPr>
            <a:r>
              <a:rPr lang="el-GR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Ενεργειακές Κοινότητες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Shape 91"/>
          <p:cNvSpPr txBox="1">
            <a:spLocks noGrp="1"/>
          </p:cNvSpPr>
          <p:nvPr>
            <p:ph type="subTitle" idx="1"/>
          </p:nvPr>
        </p:nvSpPr>
        <p:spPr>
          <a:xfrm>
            <a:off x="2282824" y="3508662"/>
            <a:ext cx="8083550" cy="271202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114300">
              <a:spcBef>
                <a:spcPts val="0"/>
              </a:spcBef>
            </a:pPr>
            <a:r>
              <a:rPr lang="el-GR" sz="1800" b="1" dirty="0" smtClean="0">
                <a:latin typeface="Calibri"/>
                <a:ea typeface="Calibri"/>
                <a:cs typeface="Calibri"/>
                <a:sym typeface="Calibri"/>
              </a:rPr>
              <a:t>Ε.Κ.Π.Α.Α.</a:t>
            </a:r>
            <a:endParaRPr lang="el-GR" sz="2400" dirty="0" smtClean="0">
              <a:latin typeface="Calibri"/>
              <a:ea typeface="Calibri"/>
              <a:cs typeface="Calibri"/>
              <a:sym typeface="Calibri"/>
            </a:endParaRPr>
          </a:p>
          <a:p>
            <a:pPr indent="-114300">
              <a:spcBef>
                <a:spcPts val="0"/>
              </a:spcBef>
            </a:pPr>
            <a:r>
              <a:rPr lang="el-GR" sz="1800" dirty="0" smtClean="0"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lang="el-GR" sz="1800" i="1" dirty="0" smtClean="0">
                <a:latin typeface="Calibri"/>
                <a:ea typeface="Calibri"/>
                <a:cs typeface="Calibri"/>
                <a:sym typeface="Calibri"/>
              </a:rPr>
              <a:t>Η </a:t>
            </a:r>
            <a:r>
              <a:rPr lang="el-GR" sz="1800" i="1" dirty="0">
                <a:latin typeface="Calibri"/>
                <a:ea typeface="Calibri"/>
                <a:cs typeface="Calibri"/>
                <a:sym typeface="Calibri"/>
              </a:rPr>
              <a:t>ΚΟΙΝΩΝΙΚΗ ΟΙΚΟΝΟΜΙΑ ΩΣ ΠΥΛΩΝΑΣ ΑΕΙΦΟΡΟΥ ΑΝΑΠΤΥΞΗΣ: ΕΦΑΡΜΟΓΕΣ ΣΤΗΝ ΕΝΕΡΓΕΙΑ ΚΑΙ ΤΑ </a:t>
            </a:r>
            <a:r>
              <a:rPr lang="el-GR" sz="1800" i="1" dirty="0" smtClean="0">
                <a:latin typeface="Calibri"/>
                <a:ea typeface="Calibri"/>
                <a:cs typeface="Calibri"/>
                <a:sym typeface="Calibri"/>
              </a:rPr>
              <a:t>ΑΠΟΡΡΙΜΜΑΤΑ</a:t>
            </a:r>
            <a:r>
              <a:rPr lang="el-GR" sz="1800" dirty="0" smtClean="0">
                <a:latin typeface="Calibri"/>
                <a:ea typeface="Calibri"/>
                <a:cs typeface="Calibri"/>
                <a:sym typeface="Calibri"/>
              </a:rPr>
              <a:t>»</a:t>
            </a:r>
            <a:endParaRPr lang="el-GR" sz="1800" dirty="0">
              <a:latin typeface="Calibri"/>
              <a:ea typeface="Calibri"/>
              <a:cs typeface="Calibri"/>
              <a:sym typeface="Calibri"/>
            </a:endParaRPr>
          </a:p>
          <a:p>
            <a:pPr indent="-114300">
              <a:spcBef>
                <a:spcPts val="360"/>
              </a:spcBef>
            </a:pPr>
            <a:endParaRPr lang="el-GR" sz="1800" dirty="0" smtClean="0">
              <a:latin typeface="Calibri"/>
              <a:ea typeface="Calibri"/>
              <a:cs typeface="Calibri"/>
              <a:sym typeface="Calibri"/>
            </a:endParaRPr>
          </a:p>
          <a:p>
            <a:pPr indent="-114300">
              <a:spcBef>
                <a:spcPts val="360"/>
              </a:spcBef>
            </a:pPr>
            <a:r>
              <a:rPr lang="en-US" sz="1800" i="1" dirty="0">
                <a:latin typeface="Calibri"/>
                <a:ea typeface="Calibri"/>
                <a:cs typeface="Calibri"/>
                <a:sym typeface="Calibri"/>
              </a:rPr>
              <a:t>The Hub Event, </a:t>
            </a:r>
            <a:r>
              <a:rPr lang="el-GR" sz="1800" i="1" dirty="0">
                <a:latin typeface="Calibri"/>
                <a:ea typeface="Calibri"/>
                <a:cs typeface="Calibri"/>
                <a:sym typeface="Calibri"/>
              </a:rPr>
              <a:t>Αθήνα</a:t>
            </a:r>
            <a:r>
              <a:rPr lang="en-US" sz="1800" i="1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l-GR" sz="1800" i="1" dirty="0">
                <a:latin typeface="Calibri"/>
                <a:ea typeface="Calibri"/>
                <a:cs typeface="Calibri"/>
                <a:sym typeface="Calibri"/>
              </a:rPr>
              <a:t>Πέμπτη 7 Δεκεμβρίου </a:t>
            </a:r>
            <a:r>
              <a:rPr lang="en-US" sz="1800" i="1" dirty="0">
                <a:latin typeface="Calibri"/>
                <a:ea typeface="Calibri"/>
                <a:cs typeface="Calibri"/>
                <a:sym typeface="Calibri"/>
              </a:rPr>
              <a:t>2017</a:t>
            </a:r>
            <a:endParaRPr lang="el-GR" sz="1800" dirty="0" smtClean="0">
              <a:latin typeface="Calibri"/>
              <a:ea typeface="Calibri"/>
              <a:cs typeface="Calibri"/>
              <a:sym typeface="Calibri"/>
            </a:endParaRPr>
          </a:p>
          <a:p>
            <a:pPr indent="-114300">
              <a:spcBef>
                <a:spcPts val="360"/>
              </a:spcBef>
            </a:pPr>
            <a:endParaRPr lang="el-GR" sz="1800" dirty="0" smtClean="0">
              <a:latin typeface="Calibri"/>
              <a:ea typeface="Calibri"/>
              <a:cs typeface="Calibri"/>
              <a:sym typeface="Calibri"/>
            </a:endParaRPr>
          </a:p>
          <a:p>
            <a:pPr indent="-114300">
              <a:spcBef>
                <a:spcPts val="360"/>
              </a:spcBef>
            </a:pPr>
            <a:r>
              <a:rPr lang="el-GR" sz="2400" b="1" dirty="0" smtClean="0">
                <a:latin typeface="Calibri"/>
                <a:ea typeface="Calibri"/>
                <a:cs typeface="Calibri"/>
                <a:sym typeface="Calibri"/>
              </a:rPr>
              <a:t>Τάκης Γρηγορίου</a:t>
            </a:r>
            <a:endParaRPr lang="el-GR" sz="2400" b="1" dirty="0">
              <a:latin typeface="Calibri"/>
              <a:ea typeface="Calibri"/>
              <a:cs typeface="Calibri"/>
              <a:sym typeface="Calibri"/>
            </a:endParaRPr>
          </a:p>
          <a:p>
            <a:pPr indent="-114300">
              <a:spcBef>
                <a:spcPts val="360"/>
              </a:spcBef>
            </a:pPr>
            <a:endParaRPr lang="en-US" sz="1600" i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Shape 92"/>
          <p:cNvSpPr txBox="1"/>
          <p:nvPr/>
        </p:nvSpPr>
        <p:spPr>
          <a:xfrm>
            <a:off x="2413721" y="2094092"/>
            <a:ext cx="8083550" cy="12747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152400" algn="ctr">
              <a:buClr>
                <a:schemeClr val="dk1"/>
              </a:buClr>
              <a:buSzPct val="100000"/>
            </a:pPr>
            <a:r>
              <a:rPr lang="el-G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Οι Ε.ΚΟΙΝ. ως καταλύτης της κοινωνικά δίκαιης ενεργειακής μετάβασης</a:t>
            </a: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286327" y="188981"/>
            <a:ext cx="7112000" cy="103043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indent="-203200" algn="ctr">
              <a:buClr>
                <a:srgbClr val="002060"/>
              </a:buClr>
              <a:buSzPct val="114285"/>
            </a:pP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Πρόταση 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Greenpeace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προς κυβέρνηση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286327" y="1050401"/>
            <a:ext cx="7215909" cy="483085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sz="2400" b="1" u="sng" dirty="0" smtClean="0">
                <a:latin typeface="Calibri"/>
                <a:ea typeface="Calibri"/>
                <a:cs typeface="Calibri"/>
                <a:sym typeface="Calibri"/>
              </a:rPr>
              <a:t>Δωρεάν ηλιακή ενέργεια σε 300.000 νοικοκυριά</a:t>
            </a:r>
          </a:p>
          <a:p>
            <a:pPr indent="-342900">
              <a:spcBef>
                <a:spcPts val="0"/>
              </a:spcBef>
              <a:buFont typeface="Symbol" panose="05050102010706020507" pitchFamily="18" charset="2"/>
              <a:buChar char=""/>
            </a:pP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Δεκαετές πρόγραμμα από ΔΕΗ</a:t>
            </a:r>
          </a:p>
          <a:p>
            <a:pPr indent="-342900">
              <a:spcBef>
                <a:spcPts val="0"/>
              </a:spcBef>
              <a:buFont typeface="Symbol" panose="05050102010706020507" pitchFamily="18" charset="2"/>
              <a:buChar char=""/>
            </a:pP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2400" dirty="0" err="1" smtClean="0">
                <a:latin typeface="Calibri"/>
                <a:ea typeface="Calibri"/>
                <a:cs typeface="Calibri"/>
                <a:sym typeface="Calibri"/>
              </a:rPr>
              <a:t>kWp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 ανά νοικοκυριό</a:t>
            </a:r>
          </a:p>
          <a:p>
            <a:pPr indent="-342900">
              <a:spcBef>
                <a:spcPts val="0"/>
              </a:spcBef>
              <a:buFont typeface="Symbol" panose="05050102010706020507" pitchFamily="18" charset="2"/>
              <a:buChar char=""/>
            </a:pP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Συνδυασμός </a:t>
            </a:r>
            <a:r>
              <a:rPr lang="en-US" sz="2400" b="1" dirty="0" smtClean="0">
                <a:latin typeface="Calibri"/>
                <a:ea typeface="Calibri"/>
                <a:cs typeface="Calibri"/>
                <a:sym typeface="Calibri"/>
              </a:rPr>
              <a:t>single-family</a:t>
            </a:r>
            <a:r>
              <a:rPr lang="en-US" sz="24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και </a:t>
            </a:r>
            <a:r>
              <a:rPr lang="en-US" sz="2400" b="1" dirty="0" smtClean="0">
                <a:latin typeface="Calibri"/>
                <a:ea typeface="Calibri"/>
                <a:cs typeface="Calibri"/>
                <a:sym typeface="Calibri"/>
              </a:rPr>
              <a:t>community solar</a:t>
            </a:r>
          </a:p>
          <a:p>
            <a:pPr indent="-342900">
              <a:spcBef>
                <a:spcPts val="0"/>
              </a:spcBef>
              <a:buFont typeface="Symbol" panose="05050102010706020507" pitchFamily="18" charset="2"/>
              <a:buChar char=""/>
            </a:pP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Κόστος υλοποίησης 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≈ </a:t>
            </a:r>
            <a:r>
              <a:rPr lang="el-GR" sz="2400" b="1" dirty="0" smtClean="0">
                <a:latin typeface="Calibri"/>
                <a:ea typeface="Calibri"/>
                <a:cs typeface="Calibri"/>
                <a:sym typeface="Calibri"/>
              </a:rPr>
              <a:t>40-45 εκατ.€ ετησίως</a:t>
            </a:r>
          </a:p>
          <a:p>
            <a:pPr indent="-342900">
              <a:spcBef>
                <a:spcPts val="0"/>
              </a:spcBef>
              <a:buFont typeface="Symbol" panose="05050102010706020507" pitchFamily="18" charset="2"/>
              <a:buChar char=""/>
            </a:pPr>
            <a:endParaRPr lang="el-GR" sz="2400" dirty="0" smtClean="0"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2400" b="1" u="sng" dirty="0" smtClean="0">
                <a:latin typeface="Calibri"/>
                <a:ea typeface="Calibri"/>
                <a:cs typeface="Calibri"/>
                <a:sym typeface="Calibri"/>
              </a:rPr>
              <a:t>Οφέλη</a:t>
            </a:r>
          </a:p>
          <a:p>
            <a:pPr indent="-342900">
              <a:spcBef>
                <a:spcPts val="0"/>
              </a:spcBef>
            </a:pP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Κάλυψη 70-80</a:t>
            </a:r>
            <a:r>
              <a:rPr lang="el-GR" sz="2400" dirty="0">
                <a:latin typeface="Calibri"/>
                <a:ea typeface="Calibri"/>
                <a:cs typeface="Calibri"/>
                <a:sym typeface="Calibri"/>
              </a:rPr>
              <a:t>% αναγκών 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ηλεκτρικού ρεύματος των νοικοκυριών</a:t>
            </a:r>
          </a:p>
          <a:p>
            <a:pPr indent="-342900">
              <a:spcBef>
                <a:spcPts val="0"/>
              </a:spcBef>
            </a:pP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Αποπληρωμή οφειλών προς ΔΕΗ</a:t>
            </a:r>
          </a:p>
          <a:p>
            <a:pPr indent="-342900">
              <a:spcBef>
                <a:spcPts val="0"/>
              </a:spcBef>
            </a:pP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Συνεισφορά 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ΔΕΗ στον εκδημοκρατισμό τομέα 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ενέργειας</a:t>
            </a:r>
          </a:p>
          <a:p>
            <a:pPr indent="-342900">
              <a:spcBef>
                <a:spcPts val="0"/>
              </a:spcBef>
            </a:pPr>
            <a:r>
              <a:rPr lang="el-GR" sz="2400" dirty="0">
                <a:latin typeface="Calibri"/>
                <a:ea typeface="Calibri"/>
                <a:cs typeface="Calibri"/>
                <a:sym typeface="Calibri"/>
              </a:rPr>
              <a:t>Χιλιάδες νέες θέσεις 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εργασίας</a:t>
            </a:r>
            <a:endParaRPr lang="el-GR" sz="24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157" descr="Image result for αυτοπαραγωγή ρόδος"/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7709" y="1050401"/>
            <a:ext cx="4322858" cy="4075992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524288"/>
            <a:headEnd type="none" w="med" len="med"/>
            <a:tailEnd type="none" w="med" len="med"/>
          </a:ln>
          <a:effectLst>
            <a:outerShdw blurRad="63500" dist="38100" dir="2700000">
              <a:srgbClr val="000000">
                <a:alpha val="4275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68626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6" y="0"/>
            <a:ext cx="12176114" cy="81213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203373" y="5642264"/>
            <a:ext cx="5818909" cy="800099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 sz="3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Single Family (San Francisco)</a:t>
            </a:r>
            <a:endParaRPr lang="el-GR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2" name="Text Placeholder 5"/>
          <p:cNvSpPr>
            <a:spLocks noGrp="1"/>
          </p:cNvSpPr>
          <p:nvPr>
            <p:ph type="body" idx="1"/>
          </p:nvPr>
        </p:nvSpPr>
        <p:spPr>
          <a:xfrm>
            <a:off x="143458" y="6042313"/>
            <a:ext cx="3836259" cy="374073"/>
          </a:xfr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Source: </a:t>
            </a:r>
            <a:r>
              <a:rPr lang="en-US" sz="1800" b="0" dirty="0" smtClean="0">
                <a:solidFill>
                  <a:schemeClr val="tx1"/>
                </a:solidFill>
                <a:latin typeface="Calibri" panose="020F0502020204030204" pitchFamily="34" charset="0"/>
                <a:hlinkClick r:id="rId4"/>
              </a:rPr>
              <a:t>Low-Income Solar Policy Guide</a:t>
            </a:r>
            <a:endParaRPr lang="el-GR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76280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0719"/>
            <a:ext cx="12192000" cy="81319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 Placeholder 5"/>
          <p:cNvSpPr txBox="1">
            <a:spLocks/>
          </p:cNvSpPr>
          <p:nvPr/>
        </p:nvSpPr>
        <p:spPr>
          <a:xfrm>
            <a:off x="6203374" y="5642265"/>
            <a:ext cx="5309754" cy="77412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Multi-Housing (Columbia)</a:t>
            </a:r>
            <a:endParaRPr lang="el-GR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0" name="Text Placeholder 5"/>
          <p:cNvSpPr txBox="1">
            <a:spLocks/>
          </p:cNvSpPr>
          <p:nvPr/>
        </p:nvSpPr>
        <p:spPr>
          <a:xfrm>
            <a:off x="143458" y="6042313"/>
            <a:ext cx="3836259" cy="374073"/>
          </a:xfrm>
          <a:prstGeom prst="rect">
            <a:avLst/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smtClean="0">
                <a:solidFill>
                  <a:schemeClr val="tx1"/>
                </a:solidFill>
                <a:latin typeface="Calibri" panose="020F0502020204030204" pitchFamily="34" charset="0"/>
              </a:rPr>
              <a:t>Source: </a:t>
            </a:r>
            <a:r>
              <a:rPr lang="en-US" sz="1800" smtClean="0">
                <a:solidFill>
                  <a:schemeClr val="tx1"/>
                </a:solidFill>
                <a:latin typeface="Calibri" panose="020F0502020204030204" pitchFamily="34" charset="0"/>
                <a:hlinkClick r:id="rId4"/>
              </a:rPr>
              <a:t>Low-Income Solar Policy Guide</a:t>
            </a:r>
            <a:endParaRPr lang="el-GR" sz="1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6643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7429"/>
            <a:ext cx="12192000" cy="9144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 Placeholder 5"/>
          <p:cNvSpPr txBox="1">
            <a:spLocks/>
          </p:cNvSpPr>
          <p:nvPr/>
        </p:nvSpPr>
        <p:spPr>
          <a:xfrm>
            <a:off x="6203374" y="5642265"/>
            <a:ext cx="5309754" cy="77412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Multi-Housing (California)</a:t>
            </a:r>
            <a:endParaRPr lang="el-GR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9" name="Text Placeholder 5"/>
          <p:cNvSpPr txBox="1">
            <a:spLocks/>
          </p:cNvSpPr>
          <p:nvPr/>
        </p:nvSpPr>
        <p:spPr>
          <a:xfrm>
            <a:off x="143458" y="6042313"/>
            <a:ext cx="3836259" cy="374073"/>
          </a:xfrm>
          <a:prstGeom prst="rect">
            <a:avLst/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Source: 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hlinkClick r:id="rId4"/>
              </a:rPr>
              <a:t>Low-Income Solar Policy Guide</a:t>
            </a:r>
            <a:endParaRPr lang="el-GR" sz="1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52049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1727"/>
            <a:ext cx="12365182" cy="82474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 Placeholder 5"/>
          <p:cNvSpPr txBox="1">
            <a:spLocks/>
          </p:cNvSpPr>
          <p:nvPr/>
        </p:nvSpPr>
        <p:spPr>
          <a:xfrm>
            <a:off x="5860473" y="5704609"/>
            <a:ext cx="5694218" cy="71177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Community Solar (Colorado)</a:t>
            </a:r>
            <a:endParaRPr lang="el-GR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9" name="Text Placeholder 5"/>
          <p:cNvSpPr txBox="1">
            <a:spLocks/>
          </p:cNvSpPr>
          <p:nvPr/>
        </p:nvSpPr>
        <p:spPr>
          <a:xfrm>
            <a:off x="143458" y="6042313"/>
            <a:ext cx="3836259" cy="374073"/>
          </a:xfrm>
          <a:prstGeom prst="rect">
            <a:avLst/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Source: 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hlinkClick r:id="rId4"/>
              </a:rPr>
              <a:t>Low-Income Solar Policy Guide</a:t>
            </a:r>
            <a:endParaRPr lang="el-GR" sz="1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0131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114301" y="198148"/>
            <a:ext cx="11139054" cy="628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indent="-152400" algn="ctr">
              <a:buClr>
                <a:srgbClr val="002060"/>
              </a:buClr>
              <a:buSzPct val="100000"/>
            </a:pP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Πιλοτική εφαρμογή από </a:t>
            </a:r>
            <a:r>
              <a:rPr lang="en-GB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Greenpeace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σε 8 νοικοκυριά στη Ρόδο ήδη από το 2014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Shape 138" descr="https://scontent-frt3-1.xx.fbcdn.net/v/t1.0-9/12651226_10153455984234226_1969995861409815010_n.jpg?oh=967fac46d43022e273363fb95b2d743e&amp;oe=57D5566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4301" y="1506682"/>
            <a:ext cx="5663045" cy="5205845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524288"/>
            <a:headEnd type="none" w="med" len="med"/>
            <a:tailEnd type="none" w="med" len="med"/>
          </a:ln>
          <a:effectLst>
            <a:outerShdw blurRad="63500" dist="38100" dir="2700000">
              <a:srgbClr val="000000">
                <a:alpha val="42745"/>
              </a:srgbClr>
            </a:outerShdw>
          </a:effectLst>
        </p:spPr>
      </p:pic>
      <p:pic>
        <p:nvPicPr>
          <p:cNvPr id="6" name="Shape 14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6005945" y="1725598"/>
            <a:ext cx="6050973" cy="49869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96183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371763" y="153123"/>
            <a:ext cx="4204711" cy="73465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indent="-203200">
              <a:buClr>
                <a:srgbClr val="002060"/>
              </a:buClr>
              <a:buSzPct val="114285"/>
            </a:pPr>
            <a:r>
              <a:rPr lang="el-GR" b="1" i="0" u="none" strike="noStrike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Συμπεράσματα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371763" y="1131312"/>
            <a:ext cx="6205682" cy="45570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342900">
              <a:spcBef>
                <a:spcPts val="800"/>
              </a:spcBef>
              <a:buFont typeface="Calibri" panose="020F0502020204030204" pitchFamily="34" charset="0"/>
              <a:buChar char="―"/>
            </a:pP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Εκδημοκρατισμός ενεργειακού τομέα</a:t>
            </a:r>
          </a:p>
          <a:p>
            <a:pPr indent="-342900">
              <a:spcBef>
                <a:spcPts val="800"/>
              </a:spcBef>
              <a:buFont typeface="Calibri" panose="020F0502020204030204" pitchFamily="34" charset="0"/>
              <a:buChar char="―"/>
            </a:pPr>
            <a:r>
              <a:rPr lang="el-GR" sz="2400" dirty="0">
                <a:latin typeface="Calibri"/>
                <a:ea typeface="Calibri"/>
                <a:cs typeface="Calibri"/>
                <a:sym typeface="Calibri"/>
              </a:rPr>
              <a:t>Πρόσβαση στην καθαρή ενέργεια 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για όλους </a:t>
            </a:r>
          </a:p>
          <a:p>
            <a:pPr indent="-342900">
              <a:spcBef>
                <a:spcPts val="800"/>
              </a:spcBef>
              <a:buFont typeface="Calibri" panose="020F0502020204030204" pitchFamily="34" charset="0"/>
              <a:buChar char="―"/>
            </a:pP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Ενεργειακές 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κοινότητες: κρίσιμο ρόλος </a:t>
            </a:r>
          </a:p>
          <a:p>
            <a:pPr indent="-342900">
              <a:spcBef>
                <a:spcPts val="800"/>
              </a:spcBef>
              <a:buFont typeface="Calibri" panose="020F0502020204030204" pitchFamily="34" charset="0"/>
              <a:buChar char="―"/>
            </a:pPr>
            <a:r>
              <a:rPr lang="el-GR" sz="2400" b="1" dirty="0" smtClean="0">
                <a:latin typeface="Calibri"/>
                <a:ea typeface="Calibri"/>
                <a:cs typeface="Calibri"/>
                <a:sym typeface="Calibri"/>
              </a:rPr>
              <a:t>Κοινωνικά </a:t>
            </a:r>
            <a:r>
              <a:rPr lang="el-GR" sz="2400" b="1" dirty="0" smtClean="0">
                <a:latin typeface="Calibri"/>
                <a:ea typeface="Calibri"/>
                <a:cs typeface="Calibri"/>
                <a:sym typeface="Calibri"/>
              </a:rPr>
              <a:t>δίκαιη ενεργειακή μετάβαση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lvl="1" indent="-342900">
              <a:spcBef>
                <a:spcPts val="600"/>
              </a:spcBef>
              <a:buFont typeface="Calibri" panose="020F0502020204030204" pitchFamily="34" charset="0"/>
              <a:buChar char="―"/>
            </a:pPr>
            <a:r>
              <a:rPr lang="el-GR" sz="2000" i="1" dirty="0" smtClean="0">
                <a:latin typeface="Calibri"/>
                <a:ea typeface="Calibri"/>
                <a:cs typeface="Calibri"/>
                <a:sym typeface="Calibri"/>
              </a:rPr>
              <a:t>Ηλιακή Κοινωνική Πολιτική </a:t>
            </a:r>
          </a:p>
          <a:p>
            <a:pPr indent="-342900">
              <a:spcBef>
                <a:spcPts val="800"/>
              </a:spcBef>
              <a:buFont typeface="Calibri" panose="020F0502020204030204" pitchFamily="34" charset="0"/>
              <a:buChar char="―"/>
            </a:pPr>
            <a:r>
              <a:rPr lang="el-GR" sz="2400" dirty="0">
                <a:latin typeface="Calibri"/>
                <a:ea typeface="Calibri"/>
                <a:cs typeface="Calibri"/>
                <a:sym typeface="Calibri"/>
              </a:rPr>
              <a:t>Ενίσχυση της τοπικής 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αυτοδιοίκησης</a:t>
            </a:r>
            <a:endParaRPr lang="el-GR" sz="2400" dirty="0" smtClean="0">
              <a:latin typeface="Calibri"/>
              <a:ea typeface="Calibri"/>
              <a:cs typeface="Calibri"/>
              <a:sym typeface="Calibri"/>
            </a:endParaRPr>
          </a:p>
          <a:p>
            <a:pPr indent="-342900">
              <a:spcBef>
                <a:spcPts val="800"/>
              </a:spcBef>
              <a:buFont typeface="Calibri" panose="020F0502020204030204" pitchFamily="34" charset="0"/>
              <a:buChar char="―"/>
            </a:pP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Ενίσχυση 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ρόλου ΔΕΗ στην ενεργειακή μετάβαση και στον εκδημοκρατισμό του ενεργειακού τομέα (?)</a:t>
            </a:r>
          </a:p>
          <a:p>
            <a:pPr indent="-342900">
              <a:spcBef>
                <a:spcPts val="800"/>
              </a:spcBef>
              <a:buFont typeface="Calibri" panose="020F0502020204030204" pitchFamily="34" charset="0"/>
              <a:buChar char="―"/>
            </a:pP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Ανάγκη ολοκλήρωσης του θεσμικού πλαισίου</a:t>
            </a:r>
            <a:endParaRPr lang="en-US" sz="2400" dirty="0" smtClean="0"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spcBef>
                <a:spcPts val="800"/>
              </a:spcBef>
              <a:buNone/>
            </a:pPr>
            <a:endParaRPr lang="el-GR" sz="24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https://solaralberta.ca/sites/default/files/styles/slideshow/public/news/images/people_power_1.jpg?itok=ejHuwj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445" y="1131312"/>
            <a:ext cx="5436632" cy="3507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70558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4412" y="-976745"/>
            <a:ext cx="12901526" cy="78347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64481" y="4800600"/>
            <a:ext cx="4897583" cy="1569660"/>
          </a:xfrm>
          <a:prstGeom prst="rect">
            <a:avLst/>
          </a:prstGeom>
          <a:solidFill>
            <a:srgbClr val="92D050">
              <a:alpha val="46000"/>
            </a:srgb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l-GR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Ευχαριστώ </a:t>
            </a:r>
            <a:r>
              <a:rPr lang="el-GR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για την προσοχή σας!</a:t>
            </a:r>
          </a:p>
        </p:txBody>
      </p:sp>
    </p:spTree>
    <p:extLst>
      <p:ext uri="{BB962C8B-B14F-4D97-AF65-F5344CB8AC3E}">
        <p14:creationId xmlns:p14="http://schemas.microsoft.com/office/powerpoint/2010/main" val="362799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5262490" y="39833"/>
            <a:ext cx="6859372" cy="687323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104198" y="77825"/>
            <a:ext cx="5028911" cy="136801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indent="-177800">
              <a:buClr>
                <a:srgbClr val="002060"/>
              </a:buClr>
              <a:buSzPct val="116666"/>
            </a:pP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Ο </a:t>
            </a:r>
            <a:r>
              <a:rPr 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εκδημοκρ</a:t>
            </a: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ατισμός του τομέα ενέργειας 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συμβαίνει </a:t>
            </a:r>
            <a:r>
              <a:rPr lang="en-US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ήδη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Shape 99"/>
          <p:cNvSpPr txBox="1"/>
          <p:nvPr/>
        </p:nvSpPr>
        <p:spPr>
          <a:xfrm>
            <a:off x="976745" y="5540377"/>
            <a:ext cx="4389004" cy="3720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8900">
              <a:buClr>
                <a:schemeClr val="dk1"/>
              </a:buClr>
              <a:buSzPct val="100000"/>
            </a:pP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Πηγή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CE Delft Prosumers Research 2015</a:t>
            </a:r>
          </a:p>
        </p:txBody>
      </p:sp>
      <p:sp>
        <p:nvSpPr>
          <p:cNvPr id="100" name="Shape 100"/>
          <p:cNvSpPr/>
          <p:nvPr/>
        </p:nvSpPr>
        <p:spPr>
          <a:xfrm>
            <a:off x="11115891" y="2885859"/>
            <a:ext cx="1135352" cy="303645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endParaRPr sz="1800">
              <a:solidFill>
                <a:schemeClr val="dk1"/>
              </a:solidFill>
            </a:endParaRPr>
          </a:p>
        </p:txBody>
      </p:sp>
      <p:sp>
        <p:nvSpPr>
          <p:cNvPr id="101" name="Shape 101"/>
          <p:cNvSpPr/>
          <p:nvPr/>
        </p:nvSpPr>
        <p:spPr>
          <a:xfrm>
            <a:off x="11157455" y="3726404"/>
            <a:ext cx="1093788" cy="312738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endParaRPr sz="1800">
              <a:solidFill>
                <a:schemeClr val="dk1"/>
              </a:solidFill>
            </a:endParaRPr>
          </a:p>
        </p:txBody>
      </p:sp>
      <p:sp>
        <p:nvSpPr>
          <p:cNvPr id="102" name="Shape 102"/>
          <p:cNvSpPr/>
          <p:nvPr/>
        </p:nvSpPr>
        <p:spPr>
          <a:xfrm>
            <a:off x="11273632" y="6338455"/>
            <a:ext cx="977611" cy="30970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endParaRPr sz="1800">
              <a:solidFill>
                <a:schemeClr val="dk1"/>
              </a:solidFill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11235532" y="1030287"/>
            <a:ext cx="1115191" cy="25818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endParaRPr sz="1800">
              <a:solidFill>
                <a:schemeClr val="dk1"/>
              </a:solidFill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body" idx="2"/>
          </p:nvPr>
        </p:nvSpPr>
        <p:spPr>
          <a:xfrm>
            <a:off x="104197" y="3581527"/>
            <a:ext cx="4863191" cy="1759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indent="-127000" algn="just">
              <a:spcBef>
                <a:spcPts val="0"/>
              </a:spcBef>
              <a:buNone/>
            </a:pPr>
            <a:r>
              <a:rPr lang="en-US" sz="2000" dirty="0" err="1">
                <a:latin typeface="Calibri"/>
                <a:ea typeface="Calibri"/>
                <a:cs typeface="Calibri"/>
                <a:sym typeface="Calibri"/>
              </a:rPr>
              <a:t>Το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dirty="0" err="1">
                <a:latin typeface="Calibri"/>
                <a:ea typeface="Calibri"/>
                <a:cs typeface="Calibri"/>
                <a:sym typeface="Calibri"/>
              </a:rPr>
              <a:t>νέο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dirty="0" err="1">
                <a:latin typeface="Calibri"/>
                <a:ea typeface="Calibri"/>
                <a:cs typeface="Calibri"/>
                <a:sym typeface="Calibri"/>
              </a:rPr>
              <a:t>ευρω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παϊκό θεσμικό πλαίσιο της για τις ΑΠΕ ‘χτίζεται’ γύρω από τους Ευρωπαίους ενεργειακούς </a:t>
            </a:r>
            <a:r>
              <a:rPr lang="en-US" sz="2000" dirty="0" smtClean="0">
                <a:latin typeface="Calibri"/>
                <a:ea typeface="Calibri"/>
                <a:cs typeface="Calibri"/>
                <a:sym typeface="Calibri"/>
              </a:rPr>
              <a:t>πολίτες</a:t>
            </a:r>
            <a:r>
              <a:rPr lang="el-GR" sz="2000" dirty="0" smtClean="0">
                <a:latin typeface="Calibri"/>
                <a:ea typeface="Calibri"/>
                <a:cs typeface="Calibri"/>
                <a:sym typeface="Calibri"/>
              </a:rPr>
              <a:t> και τις ενεργειακές κοινότητες</a:t>
            </a:r>
            <a:endParaRPr lang="en-US" sz="2000" dirty="0">
              <a:latin typeface="Calibri"/>
              <a:ea typeface="Calibri"/>
              <a:cs typeface="Calibri"/>
              <a:sym typeface="Calibri"/>
            </a:endParaRPr>
          </a:p>
          <a:p>
            <a:pPr indent="-342900">
              <a:spcBef>
                <a:spcPts val="400"/>
              </a:spcBef>
              <a:buNone/>
            </a:pPr>
            <a:endParaRPr sz="20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Shape 10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199" y="1824037"/>
            <a:ext cx="4863190" cy="158418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01"/>
          <p:cNvSpPr/>
          <p:nvPr/>
        </p:nvSpPr>
        <p:spPr>
          <a:xfrm>
            <a:off x="11214389" y="4727864"/>
            <a:ext cx="977611" cy="23314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square" lIns="91425" tIns="45700" rIns="91425" bIns="45700" anchor="t" anchorCtr="0">
            <a:noAutofit/>
          </a:bodyPr>
          <a:lstStyle/>
          <a:p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85724"/>
            <a:ext cx="9029700" cy="67722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hape 99"/>
          <p:cNvSpPr txBox="1"/>
          <p:nvPr/>
        </p:nvSpPr>
        <p:spPr>
          <a:xfrm>
            <a:off x="1" y="4584412"/>
            <a:ext cx="3044536" cy="12448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8900">
              <a:buClr>
                <a:schemeClr val="dk1"/>
              </a:buClr>
              <a:buSzPct val="100000"/>
            </a:pP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Πηγή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lang="el-GR" sz="1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88900">
              <a:buClr>
                <a:schemeClr val="dk1"/>
              </a:buClr>
              <a:buSzPct val="100000"/>
            </a:pP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Delft Prosumers 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r>
              <a:rPr lang="el-GR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23908262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491" y="0"/>
            <a:ext cx="9012382" cy="6759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hape 99"/>
          <p:cNvSpPr txBox="1"/>
          <p:nvPr/>
        </p:nvSpPr>
        <p:spPr>
          <a:xfrm>
            <a:off x="0" y="4584412"/>
            <a:ext cx="3002973" cy="124488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8900">
              <a:buClr>
                <a:schemeClr val="dk1"/>
              </a:buClr>
              <a:buSzPct val="100000"/>
            </a:pP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Πηγή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lang="el-GR" sz="1800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88900">
              <a:buClr>
                <a:schemeClr val="dk1"/>
              </a:buClr>
              <a:buSzPct val="100000"/>
            </a:pP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Delft Prosumers 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r>
              <a:rPr lang="el-GR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2015</a:t>
            </a:r>
          </a:p>
        </p:txBody>
      </p:sp>
    </p:spTree>
    <p:extLst>
      <p:ext uri="{BB962C8B-B14F-4D97-AF65-F5344CB8AC3E}">
        <p14:creationId xmlns:p14="http://schemas.microsoft.com/office/powerpoint/2010/main" val="3160403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2119986" y="432220"/>
            <a:ext cx="8229600" cy="79390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indent="-203200" algn="ctr">
              <a:buClr>
                <a:srgbClr val="002060"/>
              </a:buClr>
              <a:buSzPct val="114285"/>
            </a:pPr>
            <a:r>
              <a:rPr lang="el-GR" b="1" i="0" u="none" strike="noStrike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Κρίσιμο ερώτημα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390235" y="2491064"/>
            <a:ext cx="11413837" cy="18731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l-GR" b="1" dirty="0" smtClean="0">
                <a:latin typeface="Calibri"/>
                <a:ea typeface="Calibri"/>
                <a:cs typeface="Calibri"/>
                <a:sym typeface="Calibri"/>
              </a:rPr>
              <a:t>Πώς η ενεργειακή μετάβαση θα πραγματοποιηθεί με όρους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l-GR" b="1" u="sng" dirty="0" smtClean="0">
                <a:latin typeface="Calibri"/>
                <a:ea typeface="Calibri"/>
                <a:cs typeface="Calibri"/>
                <a:sym typeface="Calibri"/>
              </a:rPr>
              <a:t>κοινωνικής δικαιοσύνης</a:t>
            </a:r>
          </a:p>
        </p:txBody>
      </p:sp>
    </p:spTree>
    <p:extLst>
      <p:ext uri="{BB962C8B-B14F-4D97-AF65-F5344CB8AC3E}">
        <p14:creationId xmlns:p14="http://schemas.microsoft.com/office/powerpoint/2010/main" val="371811270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374073" y="1412875"/>
            <a:ext cx="11139054" cy="445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342900">
              <a:spcBef>
                <a:spcPts val="0"/>
              </a:spcBef>
              <a:buSzPct val="110000"/>
              <a:buFont typeface="Symbol" panose="05050102010706020507" pitchFamily="18" charset="2"/>
              <a:buChar char=""/>
            </a:pP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4 </a:t>
            </a:r>
            <a:r>
              <a:rPr lang="el-GR" sz="2400" b="1" dirty="0">
                <a:latin typeface="Calibri"/>
                <a:ea typeface="Calibri"/>
                <a:cs typeface="Calibri"/>
                <a:sym typeface="Calibri"/>
              </a:rPr>
              <a:t>στα 10 νοικοκυριά </a:t>
            </a:r>
            <a:r>
              <a:rPr lang="el-GR" sz="2400" dirty="0">
                <a:latin typeface="Calibri"/>
                <a:ea typeface="Calibri"/>
                <a:cs typeface="Calibri"/>
                <a:sym typeface="Calibri"/>
              </a:rPr>
              <a:t>δηλώνουν </a:t>
            </a:r>
            <a:r>
              <a:rPr lang="el-GR" sz="2400" b="1" dirty="0">
                <a:latin typeface="Calibri"/>
                <a:ea typeface="Calibri"/>
                <a:cs typeface="Calibri"/>
                <a:sym typeface="Calibri"/>
              </a:rPr>
              <a:t>οικονομική αδυναμία για να αποπληρώσουν λογαριασμούς ηλεκτρικής ενέργειας </a:t>
            </a:r>
            <a:r>
              <a:rPr lang="el-GR" sz="2400" dirty="0"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l-GR" sz="24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l-GR" sz="1400" i="1" dirty="0">
                <a:latin typeface="Calibri"/>
                <a:ea typeface="Calibri"/>
                <a:cs typeface="Calibri"/>
                <a:sym typeface="Calibri"/>
              </a:rPr>
              <a:t>(ΕΛ.ΣΤΑΤ. </a:t>
            </a:r>
            <a:r>
              <a:rPr lang="el-GR" sz="1400" i="1" u="sng" dirty="0">
                <a:solidFill>
                  <a:schemeClr val="hlink"/>
                </a:solidFill>
                <a:hlinkClick r:id="rId3"/>
              </a:rPr>
              <a:t>Έρευνα εισοδήματος και συνθηκών διαβίωσης </a:t>
            </a:r>
            <a:r>
              <a:rPr lang="el-GR" sz="1400" i="1" dirty="0">
                <a:latin typeface="Calibri"/>
                <a:ea typeface="Calibri"/>
                <a:cs typeface="Calibri"/>
                <a:sym typeface="Calibri"/>
              </a:rPr>
              <a:t>των νοικοκυριών έτους 2016, Ιούνιος 2017</a:t>
            </a:r>
            <a:r>
              <a:rPr lang="en-US" sz="1400" i="1" dirty="0">
                <a:latin typeface="Calibri"/>
                <a:ea typeface="Calibri"/>
                <a:cs typeface="Calibri"/>
                <a:sym typeface="Calibri"/>
              </a:rPr>
              <a:t>)</a:t>
            </a:r>
          </a:p>
          <a:p>
            <a:pPr marL="355600" indent="-342900">
              <a:spcBef>
                <a:spcPts val="2400"/>
              </a:spcBef>
              <a:buFont typeface="Symbol" panose="05050102010706020507" pitchFamily="18" charset="2"/>
              <a:buChar char=""/>
            </a:pPr>
            <a:r>
              <a:rPr lang="el-GR" sz="2400" b="1" u="sng" dirty="0">
                <a:latin typeface="Calibri"/>
                <a:ea typeface="Calibri"/>
                <a:cs typeface="Calibri"/>
                <a:sym typeface="Calibri"/>
              </a:rPr>
              <a:t>ΔΕΗ</a:t>
            </a:r>
            <a:r>
              <a:rPr lang="el-GR" sz="2400" b="1" dirty="0">
                <a:latin typeface="Calibri"/>
                <a:ea typeface="Calibri"/>
                <a:cs typeface="Calibri"/>
                <a:sym typeface="Calibri"/>
              </a:rPr>
              <a:t>: &gt;2 δις € αρρύθμιστες οφειλές προς τη ΔΕΗ στη Χαμηλή Τάση</a:t>
            </a:r>
          </a:p>
          <a:p>
            <a:pPr marL="355600" indent="-342900">
              <a:spcBef>
                <a:spcPts val="2400"/>
              </a:spcBef>
              <a:buFont typeface="Symbol" panose="05050102010706020507" pitchFamily="18" charset="2"/>
              <a:buChar char=""/>
            </a:pPr>
            <a:r>
              <a:rPr lang="el-GR" sz="2400" b="1" u="sng" dirty="0" smtClean="0">
                <a:latin typeface="Calibri"/>
                <a:ea typeface="Calibri"/>
                <a:cs typeface="Calibri"/>
                <a:sym typeface="Calibri"/>
              </a:rPr>
              <a:t>ΔΕΗ</a:t>
            </a:r>
            <a:r>
              <a:rPr lang="el-GR" sz="2400" b="1" dirty="0" smtClean="0">
                <a:latin typeface="Calibri"/>
                <a:ea typeface="Calibri"/>
                <a:cs typeface="Calibri"/>
                <a:sym typeface="Calibri"/>
              </a:rPr>
              <a:t>: 340.000 </a:t>
            </a:r>
            <a:r>
              <a:rPr lang="el-GR" sz="2400" b="1" dirty="0">
                <a:latin typeface="Calibri"/>
                <a:ea typeface="Calibri"/>
                <a:cs typeface="Calibri"/>
                <a:sym typeface="Calibri"/>
              </a:rPr>
              <a:t>δικαιούχοι ΚΟΤ αδυνατούν να πληρώσου τους λογαριασμούς</a:t>
            </a:r>
            <a:endParaRPr lang="en-US" sz="2400" b="1" dirty="0">
              <a:latin typeface="Calibri"/>
              <a:ea typeface="Calibri"/>
              <a:cs typeface="Calibri"/>
              <a:sym typeface="Calibri"/>
            </a:endParaRPr>
          </a:p>
          <a:p>
            <a:pPr marL="355600" indent="-342900">
              <a:spcBef>
                <a:spcPts val="2400"/>
              </a:spcBef>
              <a:buFont typeface="Symbol" panose="05050102010706020507" pitchFamily="18" charset="2"/>
              <a:buChar char=""/>
            </a:pPr>
            <a:r>
              <a:rPr lang="el-GR" sz="2400" b="1" dirty="0" smtClean="0">
                <a:latin typeface="Calibri"/>
                <a:ea typeface="Calibri"/>
                <a:cs typeface="Calibri"/>
                <a:sym typeface="Calibri"/>
              </a:rPr>
              <a:t>Οι </a:t>
            </a:r>
            <a:r>
              <a:rPr lang="el-GR" sz="2400" b="1" dirty="0">
                <a:latin typeface="Calibri"/>
                <a:ea typeface="Calibri"/>
                <a:cs typeface="Calibri"/>
                <a:sym typeface="Calibri"/>
              </a:rPr>
              <a:t>καταναλωτές συμβάλλουν ετησίως με 80 εκατ. € για ΚΟΤ και πολύτεκνους</a:t>
            </a:r>
          </a:p>
          <a:p>
            <a:pPr marL="355600" indent="-342900">
              <a:spcBef>
                <a:spcPts val="2400"/>
              </a:spcBef>
              <a:buFont typeface="Symbol" panose="05050102010706020507" pitchFamily="18" charset="2"/>
              <a:buChar char=""/>
            </a:pPr>
            <a:r>
              <a:rPr lang="en-US" sz="2400" b="1" dirty="0" smtClean="0">
                <a:latin typeface="Calibri"/>
                <a:ea typeface="Calibri"/>
                <a:cs typeface="Calibri"/>
                <a:sym typeface="Calibri"/>
              </a:rPr>
              <a:t>Τα </a:t>
            </a:r>
            <a:r>
              <a:rPr lang="el-GR" sz="2400" b="1" dirty="0">
                <a:latin typeface="Calibri"/>
                <a:ea typeface="Calibri"/>
                <a:cs typeface="Calibri"/>
                <a:sym typeface="Calibri"/>
              </a:rPr>
              <a:t>τελευταία</a:t>
            </a: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 χρόνια, η ετήσια δαπάνη για ΥΚΩ και επίδομα θέρμανσης άγγιξε ακόμα και το 1 δις €</a:t>
            </a:r>
            <a:r>
              <a:rPr lang="en-US" sz="2400" b="1" dirty="0" smtClean="0"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l-GR" sz="24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1992312" y="698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indent="-177800" algn="ctr">
              <a:buClr>
                <a:srgbClr val="002060"/>
              </a:buClr>
              <a:buSzPct val="100000"/>
            </a:pP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Δεδομέν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α της ελληνικής πραγματικότητας</a:t>
            </a:r>
          </a:p>
        </p:txBody>
      </p:sp>
    </p:spTree>
    <p:extLst>
      <p:ext uri="{BB962C8B-B14F-4D97-AF65-F5344CB8AC3E}">
        <p14:creationId xmlns:p14="http://schemas.microsoft.com/office/powerpoint/2010/main" val="140476016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1091045" y="2531041"/>
            <a:ext cx="3948545" cy="2529332"/>
          </a:xfrm>
          <a:prstGeom prst="rect">
            <a:avLst/>
          </a:prstGeom>
          <a:solidFill>
            <a:srgbClr val="FF9999">
              <a:alpha val="40000"/>
            </a:srgbClr>
          </a:solidFill>
          <a:ln w="9525" cap="flat" cmpd="sng">
            <a:solidFill>
              <a:srgbClr val="292989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 lIns="91425" tIns="45700" rIns="91425" bIns="45700" anchor="t" anchorCtr="0">
            <a:noAutofit/>
          </a:bodyPr>
          <a:lstStyle/>
          <a:p>
            <a:pPr marL="0" indent="-11430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81818"/>
              <a:buNone/>
            </a:pPr>
            <a:r>
              <a:rPr lang="el-GR" sz="22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Επιδοτήσεις κατανάλωσης</a:t>
            </a:r>
            <a:endParaRPr lang="el-GR" sz="22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8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Font typeface="Calibri" panose="020F0502020204030204" pitchFamily="34" charset="0"/>
              <a:buChar char="×"/>
            </a:pPr>
            <a:r>
              <a:rPr lang="el-GR" sz="20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Στηρίζουν το σημερινό ενεργειακό μοντέλο</a:t>
            </a:r>
            <a:endParaRPr lang="el-GR" sz="20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8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Font typeface="Calibri" panose="020F0502020204030204" pitchFamily="34" charset="0"/>
              <a:buChar char="×"/>
            </a:pPr>
            <a:r>
              <a:rPr lang="el-GR" sz="20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Εγκλωβίζουν τα νοικοκυριά στην ενεργειακή φτώχεια</a:t>
            </a:r>
            <a:endParaRPr lang="en-US" sz="200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8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Font typeface="Calibri" panose="020F0502020204030204" pitchFamily="34" charset="0"/>
              <a:buChar char="×"/>
            </a:pPr>
            <a:r>
              <a:rPr lang="el-GR" sz="20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Κοινωνική ανισότητα</a:t>
            </a:r>
            <a:endParaRPr lang="el-GR" sz="20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602673" y="193532"/>
            <a:ext cx="11409218" cy="1165800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ctr" anchorCtr="0">
            <a:noAutofit/>
          </a:bodyPr>
          <a:lstStyle/>
          <a:p>
            <a:pPr indent="-133350">
              <a:buClr>
                <a:srgbClr val="002060"/>
              </a:buClr>
              <a:buSzPct val="75000"/>
            </a:pPr>
            <a:r>
              <a:rPr lang="el-GR" sz="3200" b="1" dirty="0" smtClean="0">
                <a:solidFill>
                  <a:srgbClr val="002060"/>
                </a:solidFill>
                <a:latin typeface="Calibri"/>
                <a:sym typeface="Calibri"/>
              </a:rPr>
              <a:t>Καταπολέμηση ενεργειακής φτ</a:t>
            </a:r>
            <a:r>
              <a:rPr lang="el-GR" sz="3200" b="1" dirty="0" smtClean="0">
                <a:solidFill>
                  <a:srgbClr val="002060"/>
                </a:solidFill>
                <a:latin typeface="Calibri"/>
                <a:sym typeface="Calibri"/>
              </a:rPr>
              <a:t>ώχειας: Μία νέα προσέγγιση</a:t>
            </a:r>
            <a:endParaRPr lang="el-GR" sz="3200" dirty="0">
              <a:solidFill>
                <a:srgbClr val="002060"/>
              </a:solidFill>
            </a:endParaRPr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2"/>
          </p:nvPr>
        </p:nvSpPr>
        <p:spPr>
          <a:xfrm>
            <a:off x="5652656" y="2531040"/>
            <a:ext cx="5205844" cy="2851451"/>
          </a:xfrm>
          <a:solidFill>
            <a:srgbClr val="CCFFCC">
              <a:alpha val="76863"/>
            </a:srgb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0" indent="-11430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81818"/>
              <a:buNone/>
            </a:pPr>
            <a:r>
              <a:rPr lang="el-GR" sz="22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Βοηθώντας ευάλωτα νοικοκυριά να γίνουν μέρος της ενεργειακής μετάβασης</a:t>
            </a:r>
            <a:endParaRPr lang="el-GR" sz="2200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8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el-GR" sz="20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Ενίσχυση του εκδημοκρατισμού του ενεργειακού τομέα</a:t>
            </a:r>
            <a:endParaRPr lang="en-US" sz="2000" dirty="0" smtClea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8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el-GR" sz="20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Ουσιαστική καταπολέμηση της ενεργειακής φτώχειας</a:t>
            </a:r>
            <a:endParaRPr lang="en-US" sz="2000" dirty="0" smtClea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108000"/>
              </a:lnSpc>
              <a:spcBef>
                <a:spcPts val="300"/>
              </a:spcBef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el-GR" sz="2000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Ενίσχυση της κοινωνικής συνοχής</a:t>
            </a:r>
            <a:endParaRPr lang="el-GR"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el-GR" sz="2000" dirty="0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4509654" y="1549683"/>
            <a:ext cx="737754" cy="60065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6182591" y="1504075"/>
            <a:ext cx="689264" cy="57294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98211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1998662" y="476252"/>
            <a:ext cx="8229600" cy="73673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indent="-203200">
              <a:buClr>
                <a:srgbClr val="002060"/>
              </a:buClr>
              <a:buSzPct val="114285"/>
            </a:pPr>
            <a:r>
              <a:rPr lang="el-G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Η τοπική αυτοδιοίκηση το πρώτο βήμα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</a:b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28864" y="1212982"/>
            <a:ext cx="6363854" cy="4719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342900">
              <a:spcBef>
                <a:spcPts val="1200"/>
              </a:spcBef>
              <a:buFont typeface="Symbol" panose="05050102010706020507" pitchFamily="18" charset="2"/>
              <a:buChar char=""/>
            </a:pPr>
            <a:r>
              <a:rPr lang="el-GR" sz="2400" b="1" dirty="0" smtClean="0">
                <a:latin typeface="Calibri"/>
                <a:ea typeface="Calibri"/>
                <a:cs typeface="Calibri"/>
                <a:sym typeface="Calibri"/>
              </a:rPr>
              <a:t>Θεσσαλονίκη 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και </a:t>
            </a:r>
            <a:r>
              <a:rPr lang="el-GR" sz="2400" b="1" dirty="0" smtClean="0">
                <a:latin typeface="Calibri"/>
                <a:ea typeface="Calibri"/>
                <a:cs typeface="Calibri"/>
                <a:sym typeface="Calibri"/>
              </a:rPr>
              <a:t>Λάρισα 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ήδη αξιοποιούν το θεσμικό πλαίσιο της </a:t>
            </a:r>
            <a:r>
              <a:rPr lang="el-GR" sz="2400" i="1" dirty="0" smtClean="0">
                <a:latin typeface="Calibri"/>
                <a:ea typeface="Calibri"/>
                <a:cs typeface="Calibri"/>
                <a:sym typeface="Calibri"/>
              </a:rPr>
              <a:t>εικονικής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 αυτοπαραγωγής για κοινωνική πολιτική</a:t>
            </a:r>
          </a:p>
          <a:p>
            <a:pPr marL="0" indent="0">
              <a:spcBef>
                <a:spcPts val="1200"/>
              </a:spcBef>
              <a:buNone/>
            </a:pPr>
            <a:endParaRPr lang="el-GR" sz="2400" dirty="0" smtClean="0">
              <a:latin typeface="Calibri"/>
              <a:ea typeface="Calibri"/>
              <a:cs typeface="Calibri"/>
              <a:sym typeface="Calibri"/>
            </a:endParaRPr>
          </a:p>
          <a:p>
            <a:pPr indent="-342900">
              <a:spcBef>
                <a:spcPts val="1200"/>
              </a:spcBef>
              <a:buFont typeface="Symbol" panose="05050102010706020507" pitchFamily="18" charset="2"/>
              <a:buChar char=""/>
            </a:pPr>
            <a:r>
              <a:rPr lang="el-GR" sz="2400" b="1" dirty="0" smtClean="0">
                <a:latin typeface="Calibri"/>
                <a:ea typeface="Calibri"/>
                <a:cs typeface="Calibri"/>
                <a:sym typeface="Calibri"/>
              </a:rPr>
              <a:t>Θεσσαλονίκη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l-GR" sz="2400" b="1" dirty="0" smtClean="0">
                <a:latin typeface="Calibri"/>
                <a:ea typeface="Calibri"/>
                <a:cs typeface="Calibri"/>
                <a:sym typeface="Calibri"/>
              </a:rPr>
              <a:t>Λάρισα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l-GR" sz="2400" b="1" dirty="0" smtClean="0">
                <a:latin typeface="Calibri"/>
                <a:ea typeface="Calibri"/>
                <a:cs typeface="Calibri"/>
                <a:sym typeface="Calibri"/>
              </a:rPr>
              <a:t>Ηλιούπολη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l-GR" sz="2400" b="1" dirty="0" smtClean="0">
                <a:latin typeface="Calibri"/>
                <a:ea typeface="Calibri"/>
                <a:cs typeface="Calibri"/>
                <a:sym typeface="Calibri"/>
              </a:rPr>
              <a:t>Αθήνα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l-GR" sz="2400" b="1" dirty="0" smtClean="0">
                <a:latin typeface="Calibri"/>
                <a:ea typeface="Calibri"/>
                <a:cs typeface="Calibri"/>
                <a:sym typeface="Calibri"/>
              </a:rPr>
              <a:t>Δάφνη-Υμηττός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l-GR" sz="2400" b="1" dirty="0" smtClean="0">
                <a:latin typeface="Calibri"/>
                <a:ea typeface="Calibri"/>
                <a:cs typeface="Calibri"/>
                <a:sym typeface="Calibri"/>
              </a:rPr>
              <a:t>κα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. επεξεργάζονται σχέδιο για ενεργειακές κοινότητες, με στόχο την </a:t>
            </a:r>
            <a:r>
              <a:rPr lang="el-GR" sz="2400" b="1" dirty="0" smtClean="0">
                <a:latin typeface="Calibri"/>
                <a:ea typeface="Calibri"/>
                <a:cs typeface="Calibri"/>
                <a:sym typeface="Calibri"/>
              </a:rPr>
              <a:t>ηλιακή κοινωνική πολιτική</a:t>
            </a:r>
            <a:r>
              <a:rPr lang="el-GR" sz="2400" dirty="0" smtClean="0">
                <a:latin typeface="Calibri"/>
                <a:ea typeface="Calibri"/>
                <a:cs typeface="Calibri"/>
                <a:sym typeface="Calibri"/>
              </a:rPr>
              <a:t> προς ευάλωτα νοικοκυριά.</a:t>
            </a:r>
            <a:endParaRPr lang="el-GR" sz="24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049982" y="4135581"/>
            <a:ext cx="1205345" cy="103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22563" y="4499264"/>
            <a:ext cx="2486891" cy="173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100" y="1212982"/>
            <a:ext cx="5512766" cy="41358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06943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2119986" y="432220"/>
            <a:ext cx="8229600" cy="79390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indent="-203200" algn="ctr">
              <a:buClr>
                <a:srgbClr val="002060"/>
              </a:buClr>
              <a:buSzPct val="114285"/>
            </a:pPr>
            <a:r>
              <a:rPr lang="el-GR" b="1" i="0" u="none" strike="noStrike" cap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Ηλιακή Κοινωνική Πολιτική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390235" y="2491064"/>
            <a:ext cx="11413837" cy="18731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l-GR" b="1" dirty="0" smtClean="0">
                <a:latin typeface="Calibri"/>
                <a:ea typeface="Calibri"/>
                <a:cs typeface="Calibri"/>
                <a:sym typeface="Calibri"/>
              </a:rPr>
              <a:t>Βοηθώντας τα ευάλωτα κοινωνικά στρώματα να γίνουν αναπόσπαστο μέρος της ενεργειακής μετάβασης</a:t>
            </a:r>
            <a:endParaRPr lang="el-GR" b="1" u="sng" dirty="0" smtClean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771118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722</Words>
  <Application>Microsoft Office PowerPoint</Application>
  <PresentationFormat>Widescreen</PresentationFormat>
  <Paragraphs>82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Symbol</vt:lpstr>
      <vt:lpstr>Wingdings</vt:lpstr>
      <vt:lpstr>Default Design</vt:lpstr>
      <vt:lpstr>Ενεργειακές Κοινότητες</vt:lpstr>
      <vt:lpstr>Ο εκδημοκρατισμός του τομέα ενέργειας συμβαίνει ήδη </vt:lpstr>
      <vt:lpstr>PowerPoint Presentation</vt:lpstr>
      <vt:lpstr>PowerPoint Presentation</vt:lpstr>
      <vt:lpstr>Κρίσιμο ερώτημα</vt:lpstr>
      <vt:lpstr>Δεδομένα της ελληνικής πραγματικότητας</vt:lpstr>
      <vt:lpstr>PowerPoint Presentation</vt:lpstr>
      <vt:lpstr>Η τοπική αυτοδιοίκηση το πρώτο βήμα </vt:lpstr>
      <vt:lpstr>Ηλιακή Κοινωνική Πολιτική </vt:lpstr>
      <vt:lpstr>Πρόταση Greenpeace προς κυβέρνηση</vt:lpstr>
      <vt:lpstr>PowerPoint Presentation</vt:lpstr>
      <vt:lpstr>PowerPoint Presentation</vt:lpstr>
      <vt:lpstr>PowerPoint Presentation</vt:lpstr>
      <vt:lpstr>PowerPoint Presentation</vt:lpstr>
      <vt:lpstr>Πιλοτική εφαρμογή από Greenpeace σε 8 νοικοκυριά στη Ρόδο ήδη από το 2014</vt:lpstr>
      <vt:lpstr>Συμπεράσματα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Ηλιακή κοινωνική πολιτική (Social Solar)</dc:title>
  <dc:creator>Τάκης Γρηγορίου</dc:creator>
  <cp:lastModifiedBy>Τάκης Γρηγορίου</cp:lastModifiedBy>
  <cp:revision>40</cp:revision>
  <dcterms:modified xsi:type="dcterms:W3CDTF">2017-12-06T09:24:00Z</dcterms:modified>
</cp:coreProperties>
</file>