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9" r:id="rId1"/>
  </p:sldMasterIdLst>
  <p:notesMasterIdLst>
    <p:notesMasterId r:id="rId14"/>
  </p:notesMasterIdLst>
  <p:handoutMasterIdLst>
    <p:handoutMasterId r:id="rId15"/>
  </p:handoutMasterIdLst>
  <p:sldIdLst>
    <p:sldId id="256" r:id="rId2"/>
    <p:sldId id="260" r:id="rId3"/>
    <p:sldId id="257" r:id="rId4"/>
    <p:sldId id="272" r:id="rId5"/>
    <p:sldId id="264" r:id="rId6"/>
    <p:sldId id="270" r:id="rId7"/>
    <p:sldId id="269" r:id="rId8"/>
    <p:sldId id="267" r:id="rId9"/>
    <p:sldId id="273" r:id="rId10"/>
    <p:sldId id="274" r:id="rId11"/>
    <p:sldId id="275" r:id="rId12"/>
    <p:sldId id="268" r:id="rId1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1" initials="U1" lastIdx="7"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p:scale>
          <a:sx n="100" d="100"/>
          <a:sy n="100" d="100"/>
        </p:scale>
        <p:origin x="-126" y="-36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FFA4BE-21A7-4FC5-8B7D-E3ED5C129318}"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lang="el-GR"/>
        </a:p>
      </dgm:t>
    </dgm:pt>
    <dgm:pt modelId="{EBEC731B-4C50-4616-88D2-A7CE16F4409A}">
      <dgm:prSet phldrT="[Κείμενο]" custT="1"/>
      <dgm:spPr/>
      <dgm:t>
        <a:bodyPr/>
        <a:lstStyle/>
        <a:p>
          <a:pPr algn="ctr" rtl="0"/>
          <a:r>
            <a:rPr kumimoji="0" lang="el-GR" sz="1050" b="1" i="0" u="none" strike="noStrike" cap="none" spc="0" normalizeH="0" baseline="0" noProof="0" dirty="0" smtClean="0">
              <a:ln/>
              <a:effectLst/>
              <a:uLnTx/>
              <a:uFillTx/>
              <a:latin typeface="+mn-lt"/>
              <a:ea typeface="+mn-ea"/>
              <a:cs typeface="+mn-cs"/>
            </a:rPr>
            <a:t>Άνοιγμα της αγοράς ενέργειας – Ποια τα υποκείμενα της μετάβασης</a:t>
          </a:r>
          <a:endParaRPr lang="el-GR" sz="1050" b="1" dirty="0"/>
        </a:p>
      </dgm:t>
    </dgm:pt>
    <dgm:pt modelId="{2457577F-5923-47AF-B741-8B2B82752374}" type="parTrans" cxnId="{34382A39-9F63-485C-AF60-B0342D3A83E3}">
      <dgm:prSet/>
      <dgm:spPr/>
      <dgm:t>
        <a:bodyPr/>
        <a:lstStyle/>
        <a:p>
          <a:pPr algn="ctr"/>
          <a:endParaRPr lang="el-GR" sz="1050" b="1">
            <a:solidFill>
              <a:schemeClr val="tx1"/>
            </a:solidFill>
          </a:endParaRPr>
        </a:p>
      </dgm:t>
    </dgm:pt>
    <dgm:pt modelId="{B7EE2823-630A-4370-ADCA-1A0B0990743E}" type="sibTrans" cxnId="{34382A39-9F63-485C-AF60-B0342D3A83E3}">
      <dgm:prSet/>
      <dgm:spPr/>
      <dgm:t>
        <a:bodyPr/>
        <a:lstStyle/>
        <a:p>
          <a:pPr algn="ctr"/>
          <a:endParaRPr lang="el-GR" sz="1050" b="1">
            <a:solidFill>
              <a:schemeClr val="tx1"/>
            </a:solidFill>
          </a:endParaRPr>
        </a:p>
      </dgm:t>
    </dgm:pt>
    <dgm:pt modelId="{72493BBF-3BD9-4800-8BD3-04F8EAD83569}">
      <dgm:prSet phldrT="[Κείμενο]" custT="1"/>
      <dgm:spPr/>
      <dgm:t>
        <a:bodyPr/>
        <a:lstStyle/>
        <a:p>
          <a:pPr algn="ctr" rtl="0"/>
          <a:r>
            <a:rPr lang="el-GR" sz="1050" b="1" dirty="0" smtClean="0"/>
            <a:t>Δυνατότητα συνεργειών μεταξύ Τοπικών Κοινοτήτων, Επιχειρήσεων και ατόμων που επιθυμούν να δραστηριοποιηθούν στην Ενέργεια</a:t>
          </a:r>
          <a:endParaRPr lang="el-GR" sz="1050" b="1" dirty="0"/>
        </a:p>
      </dgm:t>
    </dgm:pt>
    <dgm:pt modelId="{4FCB0374-3F68-4C53-9920-F64D0B495EDA}" type="parTrans" cxnId="{36777631-BC21-47C5-B4FD-23ADD37C139F}">
      <dgm:prSet/>
      <dgm:spPr/>
      <dgm:t>
        <a:bodyPr/>
        <a:lstStyle/>
        <a:p>
          <a:pPr algn="ctr"/>
          <a:endParaRPr lang="el-GR" sz="1050" b="1">
            <a:solidFill>
              <a:schemeClr val="tx1"/>
            </a:solidFill>
          </a:endParaRPr>
        </a:p>
      </dgm:t>
    </dgm:pt>
    <dgm:pt modelId="{8B6F7EE9-CE94-4C43-BB21-3E36DF90EF62}" type="sibTrans" cxnId="{36777631-BC21-47C5-B4FD-23ADD37C139F}">
      <dgm:prSet/>
      <dgm:spPr/>
      <dgm:t>
        <a:bodyPr/>
        <a:lstStyle/>
        <a:p>
          <a:pPr algn="ctr"/>
          <a:endParaRPr lang="el-GR" sz="1050" b="1">
            <a:solidFill>
              <a:schemeClr val="tx1"/>
            </a:solidFill>
          </a:endParaRPr>
        </a:p>
      </dgm:t>
    </dgm:pt>
    <dgm:pt modelId="{0445975B-7391-45C5-AE2F-0BA7D37F4377}">
      <dgm:prSet phldrT="[Κείμενο]" custT="1"/>
      <dgm:spPr/>
      <dgm:t>
        <a:bodyPr/>
        <a:lstStyle/>
        <a:p>
          <a:pPr algn="ctr" rtl="0"/>
          <a:r>
            <a:rPr lang="el-GR" sz="1050" b="1" dirty="0" smtClean="0"/>
            <a:t>Δημιουργία ενός εργαλείου που θα συμβάλλει στην αύξηση της διείσδυσης των ΑΠΕ και της τοπικής αποδοχής</a:t>
          </a:r>
          <a:endParaRPr lang="el-GR" sz="1050" b="1" dirty="0"/>
        </a:p>
      </dgm:t>
    </dgm:pt>
    <dgm:pt modelId="{8BE007A9-8B0C-47EA-8FCB-3C9931473FBB}" type="parTrans" cxnId="{35C6F029-7F1C-40BC-B65C-20FFCEE5EC7E}">
      <dgm:prSet/>
      <dgm:spPr/>
      <dgm:t>
        <a:bodyPr/>
        <a:lstStyle/>
        <a:p>
          <a:pPr algn="ctr"/>
          <a:endParaRPr lang="el-GR" sz="1050" b="1">
            <a:solidFill>
              <a:schemeClr val="tx1"/>
            </a:solidFill>
          </a:endParaRPr>
        </a:p>
      </dgm:t>
    </dgm:pt>
    <dgm:pt modelId="{D261E3C1-CF63-4F41-B7C2-F71DBF440F3B}" type="sibTrans" cxnId="{35C6F029-7F1C-40BC-B65C-20FFCEE5EC7E}">
      <dgm:prSet/>
      <dgm:spPr/>
      <dgm:t>
        <a:bodyPr/>
        <a:lstStyle/>
        <a:p>
          <a:pPr algn="ctr"/>
          <a:endParaRPr lang="el-GR" sz="1050" b="1">
            <a:solidFill>
              <a:schemeClr val="tx1"/>
            </a:solidFill>
          </a:endParaRPr>
        </a:p>
      </dgm:t>
    </dgm:pt>
    <dgm:pt modelId="{16AB21F5-BE3B-4B04-8067-277459E9F2F0}">
      <dgm:prSet phldrT="[Κείμενο]" custT="1"/>
      <dgm:spPr/>
      <dgm:t>
        <a:bodyPr/>
        <a:lstStyle/>
        <a:p>
          <a:pPr algn="ctr" rtl="0"/>
          <a:r>
            <a:rPr kumimoji="0" lang="el-GR" sz="1050" b="1" i="0" u="none" strike="noStrike" cap="none" spc="0" normalizeH="0" baseline="0" noProof="0" dirty="0" smtClean="0">
              <a:ln/>
              <a:effectLst/>
              <a:uLnTx/>
              <a:uFillTx/>
              <a:latin typeface="+mn-lt"/>
              <a:ea typeface="+mn-ea"/>
              <a:cs typeface="+mn-cs"/>
              <a:sym typeface="Wingdings" pitchFamily="2" charset="2"/>
            </a:rPr>
            <a:t>Δημ</a:t>
          </a:r>
          <a:r>
            <a:rPr lang="el-GR" sz="1050" b="1" dirty="0" err="1" smtClean="0">
              <a:sym typeface="Wingdings" pitchFamily="2" charset="2"/>
            </a:rPr>
            <a:t>ιουργία</a:t>
          </a:r>
          <a:r>
            <a:rPr lang="el-GR" sz="1050" b="1" dirty="0" smtClean="0">
              <a:sym typeface="Wingdings" pitchFamily="2" charset="2"/>
            </a:rPr>
            <a:t> συνθηκών περιφερειακής ανάπτυξης και παραγωγικής ανασυγκρότησης</a:t>
          </a:r>
          <a:endParaRPr lang="el-GR" sz="1050" b="1" dirty="0"/>
        </a:p>
      </dgm:t>
    </dgm:pt>
    <dgm:pt modelId="{1CFD3F16-5D55-4015-9B98-D8A405E5B230}" type="parTrans" cxnId="{F8CCC29D-74A0-4DBA-B52F-F40DB9D94562}">
      <dgm:prSet/>
      <dgm:spPr/>
      <dgm:t>
        <a:bodyPr/>
        <a:lstStyle/>
        <a:p>
          <a:pPr algn="ctr"/>
          <a:endParaRPr lang="el-GR" sz="1050" b="1">
            <a:solidFill>
              <a:schemeClr val="tx1"/>
            </a:solidFill>
          </a:endParaRPr>
        </a:p>
      </dgm:t>
    </dgm:pt>
    <dgm:pt modelId="{E019AE3A-D9E8-432C-AD54-80338058F317}" type="sibTrans" cxnId="{F8CCC29D-74A0-4DBA-B52F-F40DB9D94562}">
      <dgm:prSet/>
      <dgm:spPr/>
      <dgm:t>
        <a:bodyPr/>
        <a:lstStyle/>
        <a:p>
          <a:pPr algn="ctr"/>
          <a:endParaRPr lang="el-GR" sz="1050" b="1">
            <a:solidFill>
              <a:schemeClr val="tx1"/>
            </a:solidFill>
          </a:endParaRPr>
        </a:p>
      </dgm:t>
    </dgm:pt>
    <dgm:pt modelId="{3F5A5798-2880-4A37-AB0D-A17BE1685FD7}">
      <dgm:prSet phldrT="[Κείμενο]" custT="1"/>
      <dgm:spPr/>
      <dgm:t>
        <a:bodyPr/>
        <a:lstStyle/>
        <a:p>
          <a:pPr algn="ctr" rtl="0"/>
          <a:r>
            <a:rPr kumimoji="0" lang="el-GR" sz="1050" b="1" i="0" u="none" strike="noStrike" cap="none" spc="0" normalizeH="0" baseline="0" noProof="0" dirty="0" smtClean="0">
              <a:ln/>
              <a:effectLst/>
              <a:uLnTx/>
              <a:uFillTx/>
              <a:latin typeface="+mn-lt"/>
              <a:ea typeface="+mn-ea"/>
              <a:cs typeface="+mn-cs"/>
              <a:sym typeface="Wingdings" pitchFamily="2" charset="2"/>
            </a:rPr>
            <a:t>Ενίσχυση</a:t>
          </a:r>
          <a:r>
            <a:rPr kumimoji="0" lang="el-GR" sz="1050" b="1" i="0" u="none" strike="noStrike" cap="none" spc="0" normalizeH="0" noProof="0" dirty="0" smtClean="0">
              <a:ln/>
              <a:effectLst/>
              <a:uLnTx/>
              <a:uFillTx/>
              <a:latin typeface="+mn-lt"/>
              <a:ea typeface="+mn-ea"/>
              <a:cs typeface="+mn-cs"/>
              <a:sym typeface="Wingdings" pitchFamily="2" charset="2"/>
            </a:rPr>
            <a:t> της καινοτομίας </a:t>
          </a:r>
          <a:endParaRPr lang="el-GR" sz="1050" b="1" dirty="0"/>
        </a:p>
      </dgm:t>
    </dgm:pt>
    <dgm:pt modelId="{158A946B-1528-457A-AB29-2325E18F1CF3}" type="parTrans" cxnId="{833D8A8F-2929-4B65-8407-59A76AF7573B}">
      <dgm:prSet/>
      <dgm:spPr/>
      <dgm:t>
        <a:bodyPr/>
        <a:lstStyle/>
        <a:p>
          <a:pPr algn="ctr"/>
          <a:endParaRPr lang="el-GR" sz="1050" b="1">
            <a:solidFill>
              <a:schemeClr val="tx1"/>
            </a:solidFill>
          </a:endParaRPr>
        </a:p>
      </dgm:t>
    </dgm:pt>
    <dgm:pt modelId="{44D30D7C-45FA-4FE4-A257-90F8FA28CA77}" type="sibTrans" cxnId="{833D8A8F-2929-4B65-8407-59A76AF7573B}">
      <dgm:prSet/>
      <dgm:spPr/>
      <dgm:t>
        <a:bodyPr/>
        <a:lstStyle/>
        <a:p>
          <a:pPr algn="ctr"/>
          <a:endParaRPr lang="el-GR" sz="1050" b="1">
            <a:solidFill>
              <a:schemeClr val="tx1"/>
            </a:solidFill>
          </a:endParaRPr>
        </a:p>
      </dgm:t>
    </dgm:pt>
    <dgm:pt modelId="{DE00AB16-9592-4EA1-A9D9-B7D75621D4EC}">
      <dgm:prSet phldrT="[Κείμενο]" custT="1"/>
      <dgm:spPr/>
      <dgm:t>
        <a:bodyPr/>
        <a:lstStyle/>
        <a:p>
          <a:pPr algn="ctr" rtl="0"/>
          <a:r>
            <a:rPr lang="el-GR" sz="1050" b="1" baseline="0" dirty="0" smtClean="0">
              <a:sym typeface="Wingdings" pitchFamily="2" charset="2"/>
            </a:rPr>
            <a:t>Αντιμετώπιση</a:t>
          </a:r>
          <a:r>
            <a:rPr lang="el-GR" sz="1050" b="1" dirty="0" smtClean="0">
              <a:sym typeface="Wingdings" pitchFamily="2" charset="2"/>
            </a:rPr>
            <a:t> της ενεργειακής φτώχειας</a:t>
          </a:r>
          <a:r>
            <a:rPr lang="en-US" sz="1050" b="1" dirty="0" smtClean="0">
              <a:sym typeface="Wingdings" pitchFamily="2" charset="2"/>
            </a:rPr>
            <a:t> - </a:t>
          </a:r>
          <a:r>
            <a:rPr lang="el-GR" sz="1050" b="1" baseline="0" dirty="0" smtClean="0">
              <a:sym typeface="Wingdings" pitchFamily="2" charset="2"/>
            </a:rPr>
            <a:t>Εξοικονόμηση ενέργειας</a:t>
          </a:r>
          <a:endParaRPr lang="el-GR" sz="1050" b="1" dirty="0"/>
        </a:p>
      </dgm:t>
    </dgm:pt>
    <dgm:pt modelId="{1CDEB523-33D0-478C-AFAE-B75CF6B7839D}" type="parTrans" cxnId="{C3635307-60A0-4E57-A2B9-28049A3E765A}">
      <dgm:prSet/>
      <dgm:spPr/>
      <dgm:t>
        <a:bodyPr/>
        <a:lstStyle/>
        <a:p>
          <a:pPr algn="ctr"/>
          <a:endParaRPr lang="el-GR" sz="1050" b="1">
            <a:solidFill>
              <a:schemeClr val="tx1"/>
            </a:solidFill>
          </a:endParaRPr>
        </a:p>
      </dgm:t>
    </dgm:pt>
    <dgm:pt modelId="{8C0B90B4-1989-4BDF-8B4C-23D932E20987}" type="sibTrans" cxnId="{C3635307-60A0-4E57-A2B9-28049A3E765A}">
      <dgm:prSet/>
      <dgm:spPr/>
      <dgm:t>
        <a:bodyPr/>
        <a:lstStyle/>
        <a:p>
          <a:pPr algn="ctr"/>
          <a:endParaRPr lang="el-GR" sz="1050" b="1">
            <a:solidFill>
              <a:schemeClr val="tx1"/>
            </a:solidFill>
          </a:endParaRPr>
        </a:p>
      </dgm:t>
    </dgm:pt>
    <dgm:pt modelId="{37814293-33C7-4086-90EA-2A794E074385}">
      <dgm:prSet phldrT="[Κείμενο]" custT="1"/>
      <dgm:spPr/>
      <dgm:t>
        <a:bodyPr/>
        <a:lstStyle/>
        <a:p>
          <a:pPr algn="ctr" rtl="0"/>
          <a:r>
            <a:rPr lang="el-GR" sz="1050" b="1" baseline="0" dirty="0" smtClean="0">
              <a:sym typeface="Wingdings" pitchFamily="2" charset="2"/>
            </a:rPr>
            <a:t>Ειδική μέριμνα για Νησιωτικότητα</a:t>
          </a:r>
        </a:p>
      </dgm:t>
    </dgm:pt>
    <dgm:pt modelId="{9F484DBF-3A57-48DA-BC83-E4FD7258E6F1}" type="parTrans" cxnId="{146D87D5-B3F8-4978-8B17-544036888999}">
      <dgm:prSet/>
      <dgm:spPr/>
      <dgm:t>
        <a:bodyPr/>
        <a:lstStyle/>
        <a:p>
          <a:pPr algn="ctr"/>
          <a:endParaRPr lang="el-GR" sz="1050"/>
        </a:p>
      </dgm:t>
    </dgm:pt>
    <dgm:pt modelId="{F0B55C5D-3417-4BC6-9CC4-033EA88C57D0}" type="sibTrans" cxnId="{146D87D5-B3F8-4978-8B17-544036888999}">
      <dgm:prSet/>
      <dgm:spPr/>
      <dgm:t>
        <a:bodyPr/>
        <a:lstStyle/>
        <a:p>
          <a:pPr algn="ctr"/>
          <a:endParaRPr lang="el-GR" sz="1050"/>
        </a:p>
      </dgm:t>
    </dgm:pt>
    <dgm:pt modelId="{16EA1C6D-ACBF-4A98-9C51-AAE64201A8B6}">
      <dgm:prSet phldrT="[Κείμενο]" custT="1"/>
      <dgm:spPr/>
      <dgm:t>
        <a:bodyPr/>
        <a:lstStyle/>
        <a:p>
          <a:pPr algn="ctr" rtl="0"/>
          <a:r>
            <a:rPr kumimoji="0" lang="el-GR" sz="1050" b="1" i="0" u="none" strike="noStrike" cap="none" spc="0" normalizeH="0" baseline="0" noProof="0" dirty="0" smtClean="0">
              <a:ln/>
              <a:effectLst/>
              <a:uLnTx/>
              <a:uFillTx/>
              <a:latin typeface="+mn-lt"/>
              <a:ea typeface="+mn-ea"/>
              <a:cs typeface="+mn-cs"/>
            </a:rPr>
            <a:t>Προστιθέμενη αξία</a:t>
          </a:r>
          <a:r>
            <a:rPr kumimoji="0" lang="en-US" sz="1050" b="1" i="0" u="none" strike="noStrike" cap="none" spc="0" normalizeH="0" baseline="0" noProof="0" dirty="0" smtClean="0">
              <a:ln/>
              <a:effectLst/>
              <a:uLnTx/>
              <a:uFillTx/>
              <a:latin typeface="+mn-lt"/>
              <a:ea typeface="+mn-ea"/>
              <a:cs typeface="+mn-cs"/>
            </a:rPr>
            <a:t> – </a:t>
          </a:r>
          <a:r>
            <a:rPr kumimoji="0" lang="el-GR" sz="1050" b="1" i="0" u="none" strike="noStrike" cap="none" spc="0" normalizeH="0" baseline="0" noProof="0" dirty="0" smtClean="0">
              <a:ln/>
              <a:effectLst/>
              <a:uLnTx/>
              <a:uFillTx/>
              <a:latin typeface="+mn-lt"/>
              <a:ea typeface="+mn-ea"/>
              <a:cs typeface="+mn-cs"/>
            </a:rPr>
            <a:t>Αλλαγή παραγωγικού μοντέλου</a:t>
          </a:r>
          <a:endParaRPr lang="el-GR" sz="1050" b="1" dirty="0"/>
        </a:p>
      </dgm:t>
    </dgm:pt>
    <dgm:pt modelId="{441B0143-1FD8-4059-9AAE-C49928E371C5}" type="sibTrans" cxnId="{72574F27-F52F-41E1-A502-370A8E90013F}">
      <dgm:prSet/>
      <dgm:spPr/>
      <dgm:t>
        <a:bodyPr/>
        <a:lstStyle/>
        <a:p>
          <a:pPr algn="ctr"/>
          <a:endParaRPr lang="el-GR" sz="1050"/>
        </a:p>
      </dgm:t>
    </dgm:pt>
    <dgm:pt modelId="{E148EAEB-59E0-4DFD-861F-62AAD1BB9AEF}" type="parTrans" cxnId="{72574F27-F52F-41E1-A502-370A8E90013F}">
      <dgm:prSet/>
      <dgm:spPr/>
      <dgm:t>
        <a:bodyPr/>
        <a:lstStyle/>
        <a:p>
          <a:pPr algn="ctr"/>
          <a:endParaRPr lang="el-GR" sz="1050"/>
        </a:p>
      </dgm:t>
    </dgm:pt>
    <dgm:pt modelId="{3FAC189D-930F-4625-854C-3E10B35C7B51}">
      <dgm:prSet phldrT="[Κείμενο]" custT="1"/>
      <dgm:spPr/>
      <dgm:t>
        <a:bodyPr/>
        <a:lstStyle/>
        <a:p>
          <a:pPr algn="ctr" rtl="0"/>
          <a:r>
            <a:rPr lang="el-GR" sz="1050" b="1" dirty="0" smtClean="0">
              <a:sym typeface="Wingdings" pitchFamily="2" charset="2"/>
            </a:rPr>
            <a:t>Μοντέλο δημοκρατικής συμμετοχής στη διαδικασία λήψης των αποφάσεων </a:t>
          </a:r>
        </a:p>
        <a:p>
          <a:pPr algn="ctr" rtl="0"/>
          <a:r>
            <a:rPr lang="el-GR" sz="1050" b="1" dirty="0" smtClean="0">
              <a:sym typeface="Wingdings" pitchFamily="2" charset="2"/>
            </a:rPr>
            <a:t>(1 μέλος – 1 ψήφος)</a:t>
          </a:r>
          <a:endParaRPr lang="el-GR" sz="1050" b="1" dirty="0"/>
        </a:p>
      </dgm:t>
    </dgm:pt>
    <dgm:pt modelId="{7998D737-26B0-43E7-853E-BB270450ADC5}" type="parTrans" cxnId="{487A871C-B92D-492F-BF3A-0846263B4C1F}">
      <dgm:prSet/>
      <dgm:spPr/>
      <dgm:t>
        <a:bodyPr/>
        <a:lstStyle/>
        <a:p>
          <a:pPr algn="ctr"/>
          <a:endParaRPr lang="el-GR" sz="1050"/>
        </a:p>
      </dgm:t>
    </dgm:pt>
    <dgm:pt modelId="{5507DCAE-A6E5-4881-BA3E-13D7A0D7F133}" type="sibTrans" cxnId="{487A871C-B92D-492F-BF3A-0846263B4C1F}">
      <dgm:prSet/>
      <dgm:spPr/>
      <dgm:t>
        <a:bodyPr/>
        <a:lstStyle/>
        <a:p>
          <a:pPr algn="ctr"/>
          <a:endParaRPr lang="el-GR" sz="1050"/>
        </a:p>
      </dgm:t>
    </dgm:pt>
    <dgm:pt modelId="{CF43F81C-C6EA-4311-9780-4A73DE8DFD08}" type="pres">
      <dgm:prSet presAssocID="{DCFFA4BE-21A7-4FC5-8B7D-E3ED5C129318}" presName="diagram" presStyleCnt="0">
        <dgm:presLayoutVars>
          <dgm:dir/>
          <dgm:resizeHandles val="exact"/>
        </dgm:presLayoutVars>
      </dgm:prSet>
      <dgm:spPr/>
      <dgm:t>
        <a:bodyPr/>
        <a:lstStyle/>
        <a:p>
          <a:endParaRPr lang="el-GR"/>
        </a:p>
      </dgm:t>
    </dgm:pt>
    <dgm:pt modelId="{882F91BF-9B77-4D8D-8F5F-86E3A361BF9B}" type="pres">
      <dgm:prSet presAssocID="{EBEC731B-4C50-4616-88D2-A7CE16F4409A}" presName="node" presStyleLbl="node1" presStyleIdx="0" presStyleCnt="9" custLinFactNeighborX="2275" custLinFactNeighborY="-7575">
        <dgm:presLayoutVars>
          <dgm:bulletEnabled val="1"/>
        </dgm:presLayoutVars>
      </dgm:prSet>
      <dgm:spPr/>
      <dgm:t>
        <a:bodyPr/>
        <a:lstStyle/>
        <a:p>
          <a:endParaRPr lang="el-GR"/>
        </a:p>
      </dgm:t>
    </dgm:pt>
    <dgm:pt modelId="{01DDC474-ADE5-49C4-8B96-FB493D894F0C}" type="pres">
      <dgm:prSet presAssocID="{B7EE2823-630A-4370-ADCA-1A0B0990743E}" presName="sibTrans" presStyleCnt="0"/>
      <dgm:spPr/>
      <dgm:t>
        <a:bodyPr/>
        <a:lstStyle/>
        <a:p>
          <a:endParaRPr lang="el-GR"/>
        </a:p>
      </dgm:t>
    </dgm:pt>
    <dgm:pt modelId="{C7D537D0-FC06-4586-B636-CAE91E5369A4}" type="pres">
      <dgm:prSet presAssocID="{16EA1C6D-ACBF-4A98-9C51-AAE64201A8B6}" presName="node" presStyleLbl="node1" presStyleIdx="1" presStyleCnt="9" custLinFactX="9431" custLinFactNeighborX="100000" custLinFactNeighborY="-6785">
        <dgm:presLayoutVars>
          <dgm:bulletEnabled val="1"/>
        </dgm:presLayoutVars>
      </dgm:prSet>
      <dgm:spPr/>
      <dgm:t>
        <a:bodyPr/>
        <a:lstStyle/>
        <a:p>
          <a:endParaRPr lang="el-GR"/>
        </a:p>
      </dgm:t>
    </dgm:pt>
    <dgm:pt modelId="{E179A9CA-2242-47BD-B104-AE39FA2D8EF9}" type="pres">
      <dgm:prSet presAssocID="{441B0143-1FD8-4059-9AAE-C49928E371C5}" presName="sibTrans" presStyleCnt="0"/>
      <dgm:spPr/>
    </dgm:pt>
    <dgm:pt modelId="{FC9667EE-A30C-41FB-B0FA-A52E12852CE2}" type="pres">
      <dgm:prSet presAssocID="{72493BBF-3BD9-4800-8BD3-04F8EAD83569}" presName="node" presStyleLbl="node1" presStyleIdx="2" presStyleCnt="9" custLinFactX="-9195" custLinFactNeighborX="-100000" custLinFactNeighborY="-7575">
        <dgm:presLayoutVars>
          <dgm:bulletEnabled val="1"/>
        </dgm:presLayoutVars>
      </dgm:prSet>
      <dgm:spPr/>
      <dgm:t>
        <a:bodyPr/>
        <a:lstStyle/>
        <a:p>
          <a:endParaRPr lang="el-GR"/>
        </a:p>
      </dgm:t>
    </dgm:pt>
    <dgm:pt modelId="{0D35CD0C-0212-4EE6-8CA8-6A6640CD543C}" type="pres">
      <dgm:prSet presAssocID="{8B6F7EE9-CE94-4C43-BB21-3E36DF90EF62}" presName="sibTrans" presStyleCnt="0"/>
      <dgm:spPr/>
      <dgm:t>
        <a:bodyPr/>
        <a:lstStyle/>
        <a:p>
          <a:endParaRPr lang="el-GR"/>
        </a:p>
      </dgm:t>
    </dgm:pt>
    <dgm:pt modelId="{43F7CAF3-BA26-4E63-8D1D-5EB5178D738F}" type="pres">
      <dgm:prSet presAssocID="{0445975B-7391-45C5-AE2F-0BA7D37F4377}" presName="node" presStyleLbl="node1" presStyleIdx="3" presStyleCnt="9" custLinFactNeighborX="1610" custLinFactNeighborY="-6864">
        <dgm:presLayoutVars>
          <dgm:bulletEnabled val="1"/>
        </dgm:presLayoutVars>
      </dgm:prSet>
      <dgm:spPr/>
      <dgm:t>
        <a:bodyPr/>
        <a:lstStyle/>
        <a:p>
          <a:endParaRPr lang="el-GR"/>
        </a:p>
      </dgm:t>
    </dgm:pt>
    <dgm:pt modelId="{F349901F-95EE-4B51-B9A8-CC8C22737E4A}" type="pres">
      <dgm:prSet presAssocID="{D261E3C1-CF63-4F41-B7C2-F71DBF440F3B}" presName="sibTrans" presStyleCnt="0"/>
      <dgm:spPr/>
      <dgm:t>
        <a:bodyPr/>
        <a:lstStyle/>
        <a:p>
          <a:endParaRPr lang="el-GR"/>
        </a:p>
      </dgm:t>
    </dgm:pt>
    <dgm:pt modelId="{53F114FD-037E-472F-8DCE-3694A9CA50B2}" type="pres">
      <dgm:prSet presAssocID="{3FAC189D-930F-4625-854C-3E10B35C7B51}" presName="node" presStyleLbl="node1" presStyleIdx="4" presStyleCnt="9" custLinFactY="10909" custLinFactNeighborX="1374" custLinFactNeighborY="100000">
        <dgm:presLayoutVars>
          <dgm:bulletEnabled val="1"/>
        </dgm:presLayoutVars>
      </dgm:prSet>
      <dgm:spPr/>
      <dgm:t>
        <a:bodyPr/>
        <a:lstStyle/>
        <a:p>
          <a:endParaRPr lang="el-GR"/>
        </a:p>
      </dgm:t>
    </dgm:pt>
    <dgm:pt modelId="{44012C18-7912-457F-BECE-87D347FD18F4}" type="pres">
      <dgm:prSet presAssocID="{5507DCAE-A6E5-4881-BA3E-13D7A0D7F133}" presName="sibTrans" presStyleCnt="0"/>
      <dgm:spPr/>
    </dgm:pt>
    <dgm:pt modelId="{1102F711-E045-4E09-9503-7DEF381BD50D}" type="pres">
      <dgm:prSet presAssocID="{16AB21F5-BE3B-4B04-8067-277459E9F2F0}" presName="node" presStyleLbl="node1" presStyleIdx="5" presStyleCnt="9" custLinFactNeighborX="-1137" custLinFactNeighborY="-4732">
        <dgm:presLayoutVars>
          <dgm:bulletEnabled val="1"/>
        </dgm:presLayoutVars>
      </dgm:prSet>
      <dgm:spPr/>
      <dgm:t>
        <a:bodyPr/>
        <a:lstStyle/>
        <a:p>
          <a:endParaRPr lang="el-GR"/>
        </a:p>
      </dgm:t>
    </dgm:pt>
    <dgm:pt modelId="{8D31A738-EB78-471C-91F8-2E502D88974D}" type="pres">
      <dgm:prSet presAssocID="{E019AE3A-D9E8-432C-AD54-80338058F317}" presName="sibTrans" presStyleCnt="0"/>
      <dgm:spPr/>
      <dgm:t>
        <a:bodyPr/>
        <a:lstStyle/>
        <a:p>
          <a:endParaRPr lang="el-GR"/>
        </a:p>
      </dgm:t>
    </dgm:pt>
    <dgm:pt modelId="{40785804-2524-4DD3-A41C-CBBF050D12B0}" type="pres">
      <dgm:prSet presAssocID="{3F5A5798-2880-4A37-AB0D-A17BE1685FD7}" presName="node" presStyleLbl="node1" presStyleIdx="6" presStyleCnt="9" custLinFactX="100000" custLinFactNeighborX="118625" custLinFactNeighborY="-7383">
        <dgm:presLayoutVars>
          <dgm:bulletEnabled val="1"/>
        </dgm:presLayoutVars>
      </dgm:prSet>
      <dgm:spPr/>
      <dgm:t>
        <a:bodyPr/>
        <a:lstStyle/>
        <a:p>
          <a:endParaRPr lang="el-GR"/>
        </a:p>
      </dgm:t>
    </dgm:pt>
    <dgm:pt modelId="{F938D39A-114D-4D38-B20E-9CFD99985185}" type="pres">
      <dgm:prSet presAssocID="{44D30D7C-45FA-4FE4-A257-90F8FA28CA77}" presName="sibTrans" presStyleCnt="0"/>
      <dgm:spPr/>
      <dgm:t>
        <a:bodyPr/>
        <a:lstStyle/>
        <a:p>
          <a:endParaRPr lang="el-GR"/>
        </a:p>
      </dgm:t>
    </dgm:pt>
    <dgm:pt modelId="{902CDE20-CED1-4DA1-A000-A6F1A948331F}" type="pres">
      <dgm:prSet presAssocID="{DE00AB16-9592-4EA1-A9D9-B7D75621D4EC}" presName="node" presStyleLbl="node1" presStyleIdx="7" presStyleCnt="9" custLinFactX="-7846" custLinFactNeighborX="-100000" custLinFactNeighborY="-7165">
        <dgm:presLayoutVars>
          <dgm:bulletEnabled val="1"/>
        </dgm:presLayoutVars>
      </dgm:prSet>
      <dgm:spPr/>
      <dgm:t>
        <a:bodyPr/>
        <a:lstStyle/>
        <a:p>
          <a:endParaRPr lang="el-GR"/>
        </a:p>
      </dgm:t>
    </dgm:pt>
    <dgm:pt modelId="{5DA643B4-0717-4ACB-933E-2DD676BA225E}" type="pres">
      <dgm:prSet presAssocID="{8C0B90B4-1989-4BDF-8B4C-23D932E20987}" presName="sibTrans" presStyleCnt="0"/>
      <dgm:spPr/>
      <dgm:t>
        <a:bodyPr/>
        <a:lstStyle/>
        <a:p>
          <a:endParaRPr lang="el-GR"/>
        </a:p>
      </dgm:t>
    </dgm:pt>
    <dgm:pt modelId="{392D5330-38F5-4F95-A56A-31E7517C7250}" type="pres">
      <dgm:prSet presAssocID="{37814293-33C7-4086-90EA-2A794E074385}" presName="node" presStyleLbl="node1" presStyleIdx="8" presStyleCnt="9" custLinFactX="-9193" custLinFactY="-23908" custLinFactNeighborX="-100000" custLinFactNeighborY="-100000">
        <dgm:presLayoutVars>
          <dgm:bulletEnabled val="1"/>
        </dgm:presLayoutVars>
      </dgm:prSet>
      <dgm:spPr/>
      <dgm:t>
        <a:bodyPr/>
        <a:lstStyle/>
        <a:p>
          <a:endParaRPr lang="el-GR"/>
        </a:p>
      </dgm:t>
    </dgm:pt>
  </dgm:ptLst>
  <dgm:cxnLst>
    <dgm:cxn modelId="{833D8A8F-2929-4B65-8407-59A76AF7573B}" srcId="{DCFFA4BE-21A7-4FC5-8B7D-E3ED5C129318}" destId="{3F5A5798-2880-4A37-AB0D-A17BE1685FD7}" srcOrd="6" destOrd="0" parTransId="{158A946B-1528-457A-AB29-2325E18F1CF3}" sibTransId="{44D30D7C-45FA-4FE4-A257-90F8FA28CA77}"/>
    <dgm:cxn modelId="{35C6F029-7F1C-40BC-B65C-20FFCEE5EC7E}" srcId="{DCFFA4BE-21A7-4FC5-8B7D-E3ED5C129318}" destId="{0445975B-7391-45C5-AE2F-0BA7D37F4377}" srcOrd="3" destOrd="0" parTransId="{8BE007A9-8B0C-47EA-8FCB-3C9931473FBB}" sibTransId="{D261E3C1-CF63-4F41-B7C2-F71DBF440F3B}"/>
    <dgm:cxn modelId="{57E45777-E60F-4625-9D45-AF3460585E9F}" type="presOf" srcId="{DE00AB16-9592-4EA1-A9D9-B7D75621D4EC}" destId="{902CDE20-CED1-4DA1-A000-A6F1A948331F}" srcOrd="0" destOrd="0" presId="urn:microsoft.com/office/officeart/2005/8/layout/default"/>
    <dgm:cxn modelId="{158EC91B-26FA-4761-B818-84FE5DA7CFAD}" type="presOf" srcId="{EBEC731B-4C50-4616-88D2-A7CE16F4409A}" destId="{882F91BF-9B77-4D8D-8F5F-86E3A361BF9B}" srcOrd="0" destOrd="0" presId="urn:microsoft.com/office/officeart/2005/8/layout/default"/>
    <dgm:cxn modelId="{9645B533-2065-415F-BA10-417E5B24B111}" type="presOf" srcId="{16EA1C6D-ACBF-4A98-9C51-AAE64201A8B6}" destId="{C7D537D0-FC06-4586-B636-CAE91E5369A4}" srcOrd="0" destOrd="0" presId="urn:microsoft.com/office/officeart/2005/8/layout/default"/>
    <dgm:cxn modelId="{487A871C-B92D-492F-BF3A-0846263B4C1F}" srcId="{DCFFA4BE-21A7-4FC5-8B7D-E3ED5C129318}" destId="{3FAC189D-930F-4625-854C-3E10B35C7B51}" srcOrd="4" destOrd="0" parTransId="{7998D737-26B0-43E7-853E-BB270450ADC5}" sibTransId="{5507DCAE-A6E5-4881-BA3E-13D7A0D7F133}"/>
    <dgm:cxn modelId="{36777631-BC21-47C5-B4FD-23ADD37C139F}" srcId="{DCFFA4BE-21A7-4FC5-8B7D-E3ED5C129318}" destId="{72493BBF-3BD9-4800-8BD3-04F8EAD83569}" srcOrd="2" destOrd="0" parTransId="{4FCB0374-3F68-4C53-9920-F64D0B495EDA}" sibTransId="{8B6F7EE9-CE94-4C43-BB21-3E36DF90EF62}"/>
    <dgm:cxn modelId="{D1EC8147-80E8-496B-B810-CA5D64C9EF73}" type="presOf" srcId="{37814293-33C7-4086-90EA-2A794E074385}" destId="{392D5330-38F5-4F95-A56A-31E7517C7250}" srcOrd="0" destOrd="0" presId="urn:microsoft.com/office/officeart/2005/8/layout/default"/>
    <dgm:cxn modelId="{53C79B24-5409-403D-87E2-34E20B8DAD8C}" type="presOf" srcId="{16AB21F5-BE3B-4B04-8067-277459E9F2F0}" destId="{1102F711-E045-4E09-9503-7DEF381BD50D}" srcOrd="0" destOrd="0" presId="urn:microsoft.com/office/officeart/2005/8/layout/default"/>
    <dgm:cxn modelId="{DA578547-5B64-4C78-9372-7367AB899869}" type="presOf" srcId="{0445975B-7391-45C5-AE2F-0BA7D37F4377}" destId="{43F7CAF3-BA26-4E63-8D1D-5EB5178D738F}" srcOrd="0" destOrd="0" presId="urn:microsoft.com/office/officeart/2005/8/layout/default"/>
    <dgm:cxn modelId="{F8CCC29D-74A0-4DBA-B52F-F40DB9D94562}" srcId="{DCFFA4BE-21A7-4FC5-8B7D-E3ED5C129318}" destId="{16AB21F5-BE3B-4B04-8067-277459E9F2F0}" srcOrd="5" destOrd="0" parTransId="{1CFD3F16-5D55-4015-9B98-D8A405E5B230}" sibTransId="{E019AE3A-D9E8-432C-AD54-80338058F317}"/>
    <dgm:cxn modelId="{34382A39-9F63-485C-AF60-B0342D3A83E3}" srcId="{DCFFA4BE-21A7-4FC5-8B7D-E3ED5C129318}" destId="{EBEC731B-4C50-4616-88D2-A7CE16F4409A}" srcOrd="0" destOrd="0" parTransId="{2457577F-5923-47AF-B741-8B2B82752374}" sibTransId="{B7EE2823-630A-4370-ADCA-1A0B0990743E}"/>
    <dgm:cxn modelId="{22F79759-789E-4A17-984A-746C78918836}" type="presOf" srcId="{3F5A5798-2880-4A37-AB0D-A17BE1685FD7}" destId="{40785804-2524-4DD3-A41C-CBBF050D12B0}" srcOrd="0" destOrd="0" presId="urn:microsoft.com/office/officeart/2005/8/layout/default"/>
    <dgm:cxn modelId="{EFAB1467-1FCB-47F9-ACFD-30C6C2CF9110}" type="presOf" srcId="{DCFFA4BE-21A7-4FC5-8B7D-E3ED5C129318}" destId="{CF43F81C-C6EA-4311-9780-4A73DE8DFD08}" srcOrd="0" destOrd="0" presId="urn:microsoft.com/office/officeart/2005/8/layout/default"/>
    <dgm:cxn modelId="{146D87D5-B3F8-4978-8B17-544036888999}" srcId="{DCFFA4BE-21A7-4FC5-8B7D-E3ED5C129318}" destId="{37814293-33C7-4086-90EA-2A794E074385}" srcOrd="8" destOrd="0" parTransId="{9F484DBF-3A57-48DA-BC83-E4FD7258E6F1}" sibTransId="{F0B55C5D-3417-4BC6-9CC4-033EA88C57D0}"/>
    <dgm:cxn modelId="{DDA2C5B3-8006-4BF5-9A48-12EDBD05B238}" type="presOf" srcId="{3FAC189D-930F-4625-854C-3E10B35C7B51}" destId="{53F114FD-037E-472F-8DCE-3694A9CA50B2}" srcOrd="0" destOrd="0" presId="urn:microsoft.com/office/officeart/2005/8/layout/default"/>
    <dgm:cxn modelId="{72574F27-F52F-41E1-A502-370A8E90013F}" srcId="{DCFFA4BE-21A7-4FC5-8B7D-E3ED5C129318}" destId="{16EA1C6D-ACBF-4A98-9C51-AAE64201A8B6}" srcOrd="1" destOrd="0" parTransId="{E148EAEB-59E0-4DFD-861F-62AAD1BB9AEF}" sibTransId="{441B0143-1FD8-4059-9AAE-C49928E371C5}"/>
    <dgm:cxn modelId="{C3635307-60A0-4E57-A2B9-28049A3E765A}" srcId="{DCFFA4BE-21A7-4FC5-8B7D-E3ED5C129318}" destId="{DE00AB16-9592-4EA1-A9D9-B7D75621D4EC}" srcOrd="7" destOrd="0" parTransId="{1CDEB523-33D0-478C-AFAE-B75CF6B7839D}" sibTransId="{8C0B90B4-1989-4BDF-8B4C-23D932E20987}"/>
    <dgm:cxn modelId="{437C3EAF-221B-4B5D-A656-CC7C623E56BD}" type="presOf" srcId="{72493BBF-3BD9-4800-8BD3-04F8EAD83569}" destId="{FC9667EE-A30C-41FB-B0FA-A52E12852CE2}" srcOrd="0" destOrd="0" presId="urn:microsoft.com/office/officeart/2005/8/layout/default"/>
    <dgm:cxn modelId="{791DDD1D-2E76-4E03-BCFA-C15E620BF993}" type="presParOf" srcId="{CF43F81C-C6EA-4311-9780-4A73DE8DFD08}" destId="{882F91BF-9B77-4D8D-8F5F-86E3A361BF9B}" srcOrd="0" destOrd="0" presId="urn:microsoft.com/office/officeart/2005/8/layout/default"/>
    <dgm:cxn modelId="{70D24B3A-65FE-43E8-892F-051D8E148510}" type="presParOf" srcId="{CF43F81C-C6EA-4311-9780-4A73DE8DFD08}" destId="{01DDC474-ADE5-49C4-8B96-FB493D894F0C}" srcOrd="1" destOrd="0" presId="urn:microsoft.com/office/officeart/2005/8/layout/default"/>
    <dgm:cxn modelId="{A5CDCE78-632C-49CE-A792-EEF5BB925CA7}" type="presParOf" srcId="{CF43F81C-C6EA-4311-9780-4A73DE8DFD08}" destId="{C7D537D0-FC06-4586-B636-CAE91E5369A4}" srcOrd="2" destOrd="0" presId="urn:microsoft.com/office/officeart/2005/8/layout/default"/>
    <dgm:cxn modelId="{06750C12-8BCC-4650-9F27-3993789D4636}" type="presParOf" srcId="{CF43F81C-C6EA-4311-9780-4A73DE8DFD08}" destId="{E179A9CA-2242-47BD-B104-AE39FA2D8EF9}" srcOrd="3" destOrd="0" presId="urn:microsoft.com/office/officeart/2005/8/layout/default"/>
    <dgm:cxn modelId="{D81B5BD9-880F-4105-9FA1-61225A76C656}" type="presParOf" srcId="{CF43F81C-C6EA-4311-9780-4A73DE8DFD08}" destId="{FC9667EE-A30C-41FB-B0FA-A52E12852CE2}" srcOrd="4" destOrd="0" presId="urn:microsoft.com/office/officeart/2005/8/layout/default"/>
    <dgm:cxn modelId="{92C24195-7AFB-42E0-B333-6FEAAB4740E9}" type="presParOf" srcId="{CF43F81C-C6EA-4311-9780-4A73DE8DFD08}" destId="{0D35CD0C-0212-4EE6-8CA8-6A6640CD543C}" srcOrd="5" destOrd="0" presId="urn:microsoft.com/office/officeart/2005/8/layout/default"/>
    <dgm:cxn modelId="{CE35DBA8-8BD0-4AF6-84DF-B2A252454C28}" type="presParOf" srcId="{CF43F81C-C6EA-4311-9780-4A73DE8DFD08}" destId="{43F7CAF3-BA26-4E63-8D1D-5EB5178D738F}" srcOrd="6" destOrd="0" presId="urn:microsoft.com/office/officeart/2005/8/layout/default"/>
    <dgm:cxn modelId="{C48332F4-2D6B-43D1-9DCE-0862B24E7B5C}" type="presParOf" srcId="{CF43F81C-C6EA-4311-9780-4A73DE8DFD08}" destId="{F349901F-95EE-4B51-B9A8-CC8C22737E4A}" srcOrd="7" destOrd="0" presId="urn:microsoft.com/office/officeart/2005/8/layout/default"/>
    <dgm:cxn modelId="{427A9FB4-ADF0-464B-8B1E-27C052B83544}" type="presParOf" srcId="{CF43F81C-C6EA-4311-9780-4A73DE8DFD08}" destId="{53F114FD-037E-472F-8DCE-3694A9CA50B2}" srcOrd="8" destOrd="0" presId="urn:microsoft.com/office/officeart/2005/8/layout/default"/>
    <dgm:cxn modelId="{40EA2A90-2066-4957-B7D8-ECD908AC5F1C}" type="presParOf" srcId="{CF43F81C-C6EA-4311-9780-4A73DE8DFD08}" destId="{44012C18-7912-457F-BECE-87D347FD18F4}" srcOrd="9" destOrd="0" presId="urn:microsoft.com/office/officeart/2005/8/layout/default"/>
    <dgm:cxn modelId="{3741C0BC-6F29-4481-BD94-579A4B14C649}" type="presParOf" srcId="{CF43F81C-C6EA-4311-9780-4A73DE8DFD08}" destId="{1102F711-E045-4E09-9503-7DEF381BD50D}" srcOrd="10" destOrd="0" presId="urn:microsoft.com/office/officeart/2005/8/layout/default"/>
    <dgm:cxn modelId="{0813443B-0859-44F2-81B8-132765E5DAB8}" type="presParOf" srcId="{CF43F81C-C6EA-4311-9780-4A73DE8DFD08}" destId="{8D31A738-EB78-471C-91F8-2E502D88974D}" srcOrd="11" destOrd="0" presId="urn:microsoft.com/office/officeart/2005/8/layout/default"/>
    <dgm:cxn modelId="{EAAF0F40-39B1-4C69-AE9E-0EAD8A245FC0}" type="presParOf" srcId="{CF43F81C-C6EA-4311-9780-4A73DE8DFD08}" destId="{40785804-2524-4DD3-A41C-CBBF050D12B0}" srcOrd="12" destOrd="0" presId="urn:microsoft.com/office/officeart/2005/8/layout/default"/>
    <dgm:cxn modelId="{4D9DED96-F10E-4DBE-9D83-F1ABF2779343}" type="presParOf" srcId="{CF43F81C-C6EA-4311-9780-4A73DE8DFD08}" destId="{F938D39A-114D-4D38-B20E-9CFD99985185}" srcOrd="13" destOrd="0" presId="urn:microsoft.com/office/officeart/2005/8/layout/default"/>
    <dgm:cxn modelId="{88EE095B-B93B-406F-8939-2CEC289AAE75}" type="presParOf" srcId="{CF43F81C-C6EA-4311-9780-4A73DE8DFD08}" destId="{902CDE20-CED1-4DA1-A000-A6F1A948331F}" srcOrd="14" destOrd="0" presId="urn:microsoft.com/office/officeart/2005/8/layout/default"/>
    <dgm:cxn modelId="{5BC75213-88F5-44AC-BC56-4B6F6F5B1487}" type="presParOf" srcId="{CF43F81C-C6EA-4311-9780-4A73DE8DFD08}" destId="{5DA643B4-0717-4ACB-933E-2DD676BA225E}" srcOrd="15" destOrd="0" presId="urn:microsoft.com/office/officeart/2005/8/layout/default"/>
    <dgm:cxn modelId="{98AE76F0-2A2A-4A1E-A988-92A4CFDF4EE7}" type="presParOf" srcId="{CF43F81C-C6EA-4311-9780-4A73DE8DFD08}" destId="{392D5330-38F5-4F95-A56A-31E7517C7250}" srcOrd="16"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8AE254-BE89-43CE-B43E-C38931CE7D41}" type="doc">
      <dgm:prSet loTypeId="urn:microsoft.com/office/officeart/2005/8/layout/hierarchy3" loCatId="list" qsTypeId="urn:microsoft.com/office/officeart/2005/8/quickstyle/simple1" qsCatId="simple" csTypeId="urn:microsoft.com/office/officeart/2005/8/colors/accent0_3" csCatId="mainScheme" phldr="1"/>
      <dgm:spPr/>
      <dgm:t>
        <a:bodyPr/>
        <a:lstStyle/>
        <a:p>
          <a:endParaRPr lang="el-GR"/>
        </a:p>
      </dgm:t>
    </dgm:pt>
    <dgm:pt modelId="{D73CAEA0-1295-4B70-905F-3F8EFBA12809}">
      <dgm:prSet phldrT="[Κείμενο]"/>
      <dgm:spPr/>
      <dgm:t>
        <a:bodyPr/>
        <a:lstStyle/>
        <a:p>
          <a:r>
            <a:rPr lang="el-GR" dirty="0" smtClean="0"/>
            <a:t>1. Τήρηση Διαδικασίας Ίδρυσης Αστικού Συνεταιρισμού</a:t>
          </a:r>
          <a:endParaRPr lang="el-GR" dirty="0"/>
        </a:p>
      </dgm:t>
    </dgm:pt>
    <dgm:pt modelId="{050FD553-64DB-406F-8572-769ABED14268}" type="parTrans" cxnId="{D817F32D-AE84-4E45-837E-ED0CA6DEB94A}">
      <dgm:prSet/>
      <dgm:spPr/>
      <dgm:t>
        <a:bodyPr/>
        <a:lstStyle/>
        <a:p>
          <a:endParaRPr lang="el-GR"/>
        </a:p>
      </dgm:t>
    </dgm:pt>
    <dgm:pt modelId="{19EC5BB4-A79A-4CAB-8FDE-6CFE4E2D0762}" type="sibTrans" cxnId="{D817F32D-AE84-4E45-837E-ED0CA6DEB94A}">
      <dgm:prSet/>
      <dgm:spPr/>
      <dgm:t>
        <a:bodyPr/>
        <a:lstStyle/>
        <a:p>
          <a:endParaRPr lang="el-GR"/>
        </a:p>
      </dgm:t>
    </dgm:pt>
    <dgm:pt modelId="{02A8C138-45AE-4B99-9FC6-A7CB31669801}">
      <dgm:prSet phldrT="[Κείμενο]"/>
      <dgm:spPr/>
      <dgm:t>
        <a:bodyPr/>
        <a:lstStyle/>
        <a:p>
          <a:r>
            <a:rPr lang="el-GR" dirty="0" smtClean="0"/>
            <a:t>Υπογραφή από τα μέλη</a:t>
          </a:r>
          <a:endParaRPr lang="el-GR" dirty="0"/>
        </a:p>
      </dgm:t>
    </dgm:pt>
    <dgm:pt modelId="{22344C2B-E37E-48BF-AAF5-1A995B2787D2}" type="parTrans" cxnId="{DA74B657-ADB6-4282-9C08-0F9D5F4352C0}">
      <dgm:prSet/>
      <dgm:spPr/>
      <dgm:t>
        <a:bodyPr/>
        <a:lstStyle/>
        <a:p>
          <a:endParaRPr lang="el-GR"/>
        </a:p>
      </dgm:t>
    </dgm:pt>
    <dgm:pt modelId="{F4AE188D-9FE1-48C6-909F-DF3CF90C46DA}" type="sibTrans" cxnId="{DA74B657-ADB6-4282-9C08-0F9D5F4352C0}">
      <dgm:prSet/>
      <dgm:spPr/>
      <dgm:t>
        <a:bodyPr/>
        <a:lstStyle/>
        <a:p>
          <a:endParaRPr lang="el-GR"/>
        </a:p>
      </dgm:t>
    </dgm:pt>
    <dgm:pt modelId="{9C8A3D28-0E5E-4E1D-A6DA-0378F386A5AC}">
      <dgm:prSet phldrT="[Κείμενο]"/>
      <dgm:spPr/>
      <dgm:t>
        <a:bodyPr/>
        <a:lstStyle/>
        <a:p>
          <a:r>
            <a:rPr lang="el-GR" dirty="0" smtClean="0"/>
            <a:t>Προσκομίζεται καταστατικό, συμβολαιογραφικά έγγραφα, καταστατικά νομικών προσώπων</a:t>
          </a:r>
          <a:endParaRPr lang="el-GR" dirty="0"/>
        </a:p>
      </dgm:t>
    </dgm:pt>
    <dgm:pt modelId="{6597B2E4-3277-414E-9CA1-C88897B728BE}" type="parTrans" cxnId="{F0EAA789-F7D0-4CCB-BD04-C9A60D6A3B0C}">
      <dgm:prSet/>
      <dgm:spPr/>
      <dgm:t>
        <a:bodyPr/>
        <a:lstStyle/>
        <a:p>
          <a:endParaRPr lang="el-GR"/>
        </a:p>
      </dgm:t>
    </dgm:pt>
    <dgm:pt modelId="{AF7ACF8B-F0D2-41A0-B68B-8E00EE63A475}" type="sibTrans" cxnId="{F0EAA789-F7D0-4CCB-BD04-C9A60D6A3B0C}">
      <dgm:prSet/>
      <dgm:spPr/>
      <dgm:t>
        <a:bodyPr/>
        <a:lstStyle/>
        <a:p>
          <a:endParaRPr lang="el-GR"/>
        </a:p>
      </dgm:t>
    </dgm:pt>
    <dgm:pt modelId="{948B4421-4853-4ED6-99FF-9A6A097A97FB}">
      <dgm:prSet phldrT="[Κείμενο]"/>
      <dgm:spPr/>
      <dgm:t>
        <a:bodyPr/>
        <a:lstStyle/>
        <a:p>
          <a:r>
            <a:rPr lang="el-GR" dirty="0" smtClean="0"/>
            <a:t>2. Ειρηνοδικείο</a:t>
          </a:r>
          <a:endParaRPr lang="el-GR" dirty="0"/>
        </a:p>
      </dgm:t>
    </dgm:pt>
    <dgm:pt modelId="{19C0B1E7-E888-4733-8D9A-3B103CB3B6F3}" type="parTrans" cxnId="{FB3F94E4-7E64-4BE3-B668-A4A2D665810E}">
      <dgm:prSet/>
      <dgm:spPr/>
      <dgm:t>
        <a:bodyPr/>
        <a:lstStyle/>
        <a:p>
          <a:endParaRPr lang="el-GR"/>
        </a:p>
      </dgm:t>
    </dgm:pt>
    <dgm:pt modelId="{0DF6BEE8-6C4B-426F-ADC1-618E40D380F3}" type="sibTrans" cxnId="{FB3F94E4-7E64-4BE3-B668-A4A2D665810E}">
      <dgm:prSet/>
      <dgm:spPr/>
      <dgm:t>
        <a:bodyPr/>
        <a:lstStyle/>
        <a:p>
          <a:endParaRPr lang="el-GR"/>
        </a:p>
      </dgm:t>
    </dgm:pt>
    <dgm:pt modelId="{CBEEEB5D-755F-44D4-90C1-C3EC29B60FE3}">
      <dgm:prSet phldrT="[Κείμενο]"/>
      <dgm:spPr/>
      <dgm:t>
        <a:bodyPr/>
        <a:lstStyle/>
        <a:p>
          <a:r>
            <a:rPr lang="el-GR" dirty="0" smtClean="0"/>
            <a:t>Εφόσον πληρούνται οι προϋποθέσεις</a:t>
          </a:r>
          <a:endParaRPr lang="el-GR" dirty="0"/>
        </a:p>
      </dgm:t>
    </dgm:pt>
    <dgm:pt modelId="{2A30AA6C-6FE9-4E9A-A785-A824A85BE608}" type="parTrans" cxnId="{A49A5E4A-7361-49A1-BDA6-FEED6CD14352}">
      <dgm:prSet/>
      <dgm:spPr/>
      <dgm:t>
        <a:bodyPr/>
        <a:lstStyle/>
        <a:p>
          <a:endParaRPr lang="el-GR"/>
        </a:p>
      </dgm:t>
    </dgm:pt>
    <dgm:pt modelId="{6F607FC0-3489-4C6F-92B3-A3310E62DB17}" type="sibTrans" cxnId="{A49A5E4A-7361-49A1-BDA6-FEED6CD14352}">
      <dgm:prSet/>
      <dgm:spPr/>
      <dgm:t>
        <a:bodyPr/>
        <a:lstStyle/>
        <a:p>
          <a:endParaRPr lang="el-GR"/>
        </a:p>
      </dgm:t>
    </dgm:pt>
    <dgm:pt modelId="{692436E8-E224-422B-AFEA-57F99AB286FD}">
      <dgm:prSet phldrT="[Κείμενο]"/>
      <dgm:spPr/>
      <dgm:t>
        <a:bodyPr/>
        <a:lstStyle/>
        <a:p>
          <a:r>
            <a:rPr lang="el-GR" dirty="0" smtClean="0"/>
            <a:t>3. Καταχώριση στο Γενικό Εμπορικό Μητρώο </a:t>
          </a:r>
        </a:p>
        <a:p>
          <a:r>
            <a:rPr lang="el-GR" dirty="0" smtClean="0"/>
            <a:t>και στο Ειδικό Μητρώο Ε.Κοιν.</a:t>
          </a:r>
          <a:endParaRPr lang="el-GR" dirty="0"/>
        </a:p>
      </dgm:t>
    </dgm:pt>
    <dgm:pt modelId="{91F0590E-DD7B-4B23-A8B7-B223C3D5CB28}" type="parTrans" cxnId="{732B713E-B6D2-4721-B282-FC2B093939E2}">
      <dgm:prSet/>
      <dgm:spPr/>
      <dgm:t>
        <a:bodyPr/>
        <a:lstStyle/>
        <a:p>
          <a:endParaRPr lang="el-GR"/>
        </a:p>
      </dgm:t>
    </dgm:pt>
    <dgm:pt modelId="{503A1FEE-11AB-445D-B141-9486C4E36C60}" type="sibTrans" cxnId="{732B713E-B6D2-4721-B282-FC2B093939E2}">
      <dgm:prSet/>
      <dgm:spPr/>
      <dgm:t>
        <a:bodyPr/>
        <a:lstStyle/>
        <a:p>
          <a:endParaRPr lang="el-GR"/>
        </a:p>
      </dgm:t>
    </dgm:pt>
    <dgm:pt modelId="{ED217244-AE24-46F9-9EA1-32197A71D235}" type="pres">
      <dgm:prSet presAssocID="{478AE254-BE89-43CE-B43E-C38931CE7D41}" presName="diagram" presStyleCnt="0">
        <dgm:presLayoutVars>
          <dgm:chPref val="1"/>
          <dgm:dir/>
          <dgm:animOne val="branch"/>
          <dgm:animLvl val="lvl"/>
          <dgm:resizeHandles/>
        </dgm:presLayoutVars>
      </dgm:prSet>
      <dgm:spPr/>
      <dgm:t>
        <a:bodyPr/>
        <a:lstStyle/>
        <a:p>
          <a:endParaRPr lang="el-GR"/>
        </a:p>
      </dgm:t>
    </dgm:pt>
    <dgm:pt modelId="{7BBADAEF-7938-4DB7-92FF-1AF181B9E712}" type="pres">
      <dgm:prSet presAssocID="{D73CAEA0-1295-4B70-905F-3F8EFBA12809}" presName="root" presStyleCnt="0"/>
      <dgm:spPr/>
    </dgm:pt>
    <dgm:pt modelId="{B1CA4E05-8DC1-452B-9CEC-00B405E62117}" type="pres">
      <dgm:prSet presAssocID="{D73CAEA0-1295-4B70-905F-3F8EFBA12809}" presName="rootComposite" presStyleCnt="0"/>
      <dgm:spPr/>
    </dgm:pt>
    <dgm:pt modelId="{5CA73B4F-742A-4789-B93E-FD362E7222B4}" type="pres">
      <dgm:prSet presAssocID="{D73CAEA0-1295-4B70-905F-3F8EFBA12809}" presName="rootText" presStyleLbl="node1" presStyleIdx="0" presStyleCnt="3"/>
      <dgm:spPr/>
      <dgm:t>
        <a:bodyPr/>
        <a:lstStyle/>
        <a:p>
          <a:endParaRPr lang="el-GR"/>
        </a:p>
      </dgm:t>
    </dgm:pt>
    <dgm:pt modelId="{A7B73566-2383-4DEC-8FC1-5E9A0EE9CC16}" type="pres">
      <dgm:prSet presAssocID="{D73CAEA0-1295-4B70-905F-3F8EFBA12809}" presName="rootConnector" presStyleLbl="node1" presStyleIdx="0" presStyleCnt="3"/>
      <dgm:spPr/>
      <dgm:t>
        <a:bodyPr/>
        <a:lstStyle/>
        <a:p>
          <a:endParaRPr lang="el-GR"/>
        </a:p>
      </dgm:t>
    </dgm:pt>
    <dgm:pt modelId="{94AB0687-1DBB-4003-A815-FDA0CA33C659}" type="pres">
      <dgm:prSet presAssocID="{D73CAEA0-1295-4B70-905F-3F8EFBA12809}" presName="childShape" presStyleCnt="0"/>
      <dgm:spPr/>
    </dgm:pt>
    <dgm:pt modelId="{FC57F75B-CD8B-4D5D-BFA9-29A434B7B864}" type="pres">
      <dgm:prSet presAssocID="{22344C2B-E37E-48BF-AAF5-1A995B2787D2}" presName="Name13" presStyleLbl="parChTrans1D2" presStyleIdx="0" presStyleCnt="3"/>
      <dgm:spPr/>
      <dgm:t>
        <a:bodyPr/>
        <a:lstStyle/>
        <a:p>
          <a:endParaRPr lang="el-GR"/>
        </a:p>
      </dgm:t>
    </dgm:pt>
    <dgm:pt modelId="{7F9EF321-2195-439B-A1F4-CF81089AFAD0}" type="pres">
      <dgm:prSet presAssocID="{02A8C138-45AE-4B99-9FC6-A7CB31669801}" presName="childText" presStyleLbl="bgAcc1" presStyleIdx="0" presStyleCnt="3">
        <dgm:presLayoutVars>
          <dgm:bulletEnabled val="1"/>
        </dgm:presLayoutVars>
      </dgm:prSet>
      <dgm:spPr/>
      <dgm:t>
        <a:bodyPr/>
        <a:lstStyle/>
        <a:p>
          <a:endParaRPr lang="el-GR"/>
        </a:p>
      </dgm:t>
    </dgm:pt>
    <dgm:pt modelId="{FF11A268-5DE7-404E-BC4E-4FFB218279C6}" type="pres">
      <dgm:prSet presAssocID="{6597B2E4-3277-414E-9CA1-C88897B728BE}" presName="Name13" presStyleLbl="parChTrans1D2" presStyleIdx="1" presStyleCnt="3"/>
      <dgm:spPr/>
      <dgm:t>
        <a:bodyPr/>
        <a:lstStyle/>
        <a:p>
          <a:endParaRPr lang="el-GR"/>
        </a:p>
      </dgm:t>
    </dgm:pt>
    <dgm:pt modelId="{9DF5DF54-F5D3-4572-87E8-7F42329DF56F}" type="pres">
      <dgm:prSet presAssocID="{9C8A3D28-0E5E-4E1D-A6DA-0378F386A5AC}" presName="childText" presStyleLbl="bgAcc1" presStyleIdx="1" presStyleCnt="3">
        <dgm:presLayoutVars>
          <dgm:bulletEnabled val="1"/>
        </dgm:presLayoutVars>
      </dgm:prSet>
      <dgm:spPr/>
      <dgm:t>
        <a:bodyPr/>
        <a:lstStyle/>
        <a:p>
          <a:endParaRPr lang="el-GR"/>
        </a:p>
      </dgm:t>
    </dgm:pt>
    <dgm:pt modelId="{8F196543-156A-40FB-A73C-046CCEEB06D5}" type="pres">
      <dgm:prSet presAssocID="{948B4421-4853-4ED6-99FF-9A6A097A97FB}" presName="root" presStyleCnt="0"/>
      <dgm:spPr/>
    </dgm:pt>
    <dgm:pt modelId="{D0A92491-9E2B-4E32-8854-B592EB952FBD}" type="pres">
      <dgm:prSet presAssocID="{948B4421-4853-4ED6-99FF-9A6A097A97FB}" presName="rootComposite" presStyleCnt="0"/>
      <dgm:spPr/>
    </dgm:pt>
    <dgm:pt modelId="{D03DD07D-4E74-4508-B353-F90130E9068B}" type="pres">
      <dgm:prSet presAssocID="{948B4421-4853-4ED6-99FF-9A6A097A97FB}" presName="rootText" presStyleLbl="node1" presStyleIdx="1" presStyleCnt="3"/>
      <dgm:spPr/>
      <dgm:t>
        <a:bodyPr/>
        <a:lstStyle/>
        <a:p>
          <a:endParaRPr lang="el-GR"/>
        </a:p>
      </dgm:t>
    </dgm:pt>
    <dgm:pt modelId="{7469FB8F-0598-44B4-97B9-A9C1ED16EC61}" type="pres">
      <dgm:prSet presAssocID="{948B4421-4853-4ED6-99FF-9A6A097A97FB}" presName="rootConnector" presStyleLbl="node1" presStyleIdx="1" presStyleCnt="3"/>
      <dgm:spPr/>
      <dgm:t>
        <a:bodyPr/>
        <a:lstStyle/>
        <a:p>
          <a:endParaRPr lang="el-GR"/>
        </a:p>
      </dgm:t>
    </dgm:pt>
    <dgm:pt modelId="{2FBEC343-C288-4DEA-BB86-31F224CEA7CC}" type="pres">
      <dgm:prSet presAssocID="{948B4421-4853-4ED6-99FF-9A6A097A97FB}" presName="childShape" presStyleCnt="0"/>
      <dgm:spPr/>
    </dgm:pt>
    <dgm:pt modelId="{05898941-28C0-47A1-97C6-3770FBFC0576}" type="pres">
      <dgm:prSet presAssocID="{2A30AA6C-6FE9-4E9A-A785-A824A85BE608}" presName="Name13" presStyleLbl="parChTrans1D2" presStyleIdx="2" presStyleCnt="3"/>
      <dgm:spPr/>
      <dgm:t>
        <a:bodyPr/>
        <a:lstStyle/>
        <a:p>
          <a:endParaRPr lang="el-GR"/>
        </a:p>
      </dgm:t>
    </dgm:pt>
    <dgm:pt modelId="{C9A29078-F9C6-457E-A87E-34DB0B2743C7}" type="pres">
      <dgm:prSet presAssocID="{CBEEEB5D-755F-44D4-90C1-C3EC29B60FE3}" presName="childText" presStyleLbl="bgAcc1" presStyleIdx="2" presStyleCnt="3">
        <dgm:presLayoutVars>
          <dgm:bulletEnabled val="1"/>
        </dgm:presLayoutVars>
      </dgm:prSet>
      <dgm:spPr/>
      <dgm:t>
        <a:bodyPr/>
        <a:lstStyle/>
        <a:p>
          <a:endParaRPr lang="el-GR"/>
        </a:p>
      </dgm:t>
    </dgm:pt>
    <dgm:pt modelId="{2A47925E-D6F4-4A32-B66E-6EB3CD885A49}" type="pres">
      <dgm:prSet presAssocID="{692436E8-E224-422B-AFEA-57F99AB286FD}" presName="root" presStyleCnt="0"/>
      <dgm:spPr/>
    </dgm:pt>
    <dgm:pt modelId="{574BBCE6-8EDC-4368-A227-378E64EB91F1}" type="pres">
      <dgm:prSet presAssocID="{692436E8-E224-422B-AFEA-57F99AB286FD}" presName="rootComposite" presStyleCnt="0"/>
      <dgm:spPr/>
    </dgm:pt>
    <dgm:pt modelId="{42BB4364-CE6B-4D45-80B9-CD4E1DBC3A01}" type="pres">
      <dgm:prSet presAssocID="{692436E8-E224-422B-AFEA-57F99AB286FD}" presName="rootText" presStyleLbl="node1" presStyleIdx="2" presStyleCnt="3"/>
      <dgm:spPr/>
      <dgm:t>
        <a:bodyPr/>
        <a:lstStyle/>
        <a:p>
          <a:endParaRPr lang="el-GR"/>
        </a:p>
      </dgm:t>
    </dgm:pt>
    <dgm:pt modelId="{36F91922-274E-4E97-AC1A-E8C6FB3F371C}" type="pres">
      <dgm:prSet presAssocID="{692436E8-E224-422B-AFEA-57F99AB286FD}" presName="rootConnector" presStyleLbl="node1" presStyleIdx="2" presStyleCnt="3"/>
      <dgm:spPr/>
      <dgm:t>
        <a:bodyPr/>
        <a:lstStyle/>
        <a:p>
          <a:endParaRPr lang="el-GR"/>
        </a:p>
      </dgm:t>
    </dgm:pt>
    <dgm:pt modelId="{4B456E28-B554-421D-B3A2-327E1BB13DA2}" type="pres">
      <dgm:prSet presAssocID="{692436E8-E224-422B-AFEA-57F99AB286FD}" presName="childShape" presStyleCnt="0"/>
      <dgm:spPr/>
    </dgm:pt>
  </dgm:ptLst>
  <dgm:cxnLst>
    <dgm:cxn modelId="{9E24232B-53FF-4435-AF61-8A98308CA2EF}" type="presOf" srcId="{D73CAEA0-1295-4B70-905F-3F8EFBA12809}" destId="{A7B73566-2383-4DEC-8FC1-5E9A0EE9CC16}" srcOrd="1" destOrd="0" presId="urn:microsoft.com/office/officeart/2005/8/layout/hierarchy3"/>
    <dgm:cxn modelId="{FB3F94E4-7E64-4BE3-B668-A4A2D665810E}" srcId="{478AE254-BE89-43CE-B43E-C38931CE7D41}" destId="{948B4421-4853-4ED6-99FF-9A6A097A97FB}" srcOrd="1" destOrd="0" parTransId="{19C0B1E7-E888-4733-8D9A-3B103CB3B6F3}" sibTransId="{0DF6BEE8-6C4B-426F-ADC1-618E40D380F3}"/>
    <dgm:cxn modelId="{45622A03-6FA9-4FE5-B67A-689FB71EA5EE}" type="presOf" srcId="{6597B2E4-3277-414E-9CA1-C88897B728BE}" destId="{FF11A268-5DE7-404E-BC4E-4FFB218279C6}" srcOrd="0" destOrd="0" presId="urn:microsoft.com/office/officeart/2005/8/layout/hierarchy3"/>
    <dgm:cxn modelId="{F70805FE-66CC-4AB0-8170-52BE41644644}" type="presOf" srcId="{02A8C138-45AE-4B99-9FC6-A7CB31669801}" destId="{7F9EF321-2195-439B-A1F4-CF81089AFAD0}" srcOrd="0" destOrd="0" presId="urn:microsoft.com/office/officeart/2005/8/layout/hierarchy3"/>
    <dgm:cxn modelId="{A49A5E4A-7361-49A1-BDA6-FEED6CD14352}" srcId="{948B4421-4853-4ED6-99FF-9A6A097A97FB}" destId="{CBEEEB5D-755F-44D4-90C1-C3EC29B60FE3}" srcOrd="0" destOrd="0" parTransId="{2A30AA6C-6FE9-4E9A-A785-A824A85BE608}" sibTransId="{6F607FC0-3489-4C6F-92B3-A3310E62DB17}"/>
    <dgm:cxn modelId="{F0EAA789-F7D0-4CCB-BD04-C9A60D6A3B0C}" srcId="{D73CAEA0-1295-4B70-905F-3F8EFBA12809}" destId="{9C8A3D28-0E5E-4E1D-A6DA-0378F386A5AC}" srcOrd="1" destOrd="0" parTransId="{6597B2E4-3277-414E-9CA1-C88897B728BE}" sibTransId="{AF7ACF8B-F0D2-41A0-B68B-8E00EE63A475}"/>
    <dgm:cxn modelId="{EE2DE528-09D0-4403-9A49-9BB2ADAF8F99}" type="presOf" srcId="{CBEEEB5D-755F-44D4-90C1-C3EC29B60FE3}" destId="{C9A29078-F9C6-457E-A87E-34DB0B2743C7}" srcOrd="0" destOrd="0" presId="urn:microsoft.com/office/officeart/2005/8/layout/hierarchy3"/>
    <dgm:cxn modelId="{722362C2-5DF0-4754-8BCC-587E6054260D}" type="presOf" srcId="{948B4421-4853-4ED6-99FF-9A6A097A97FB}" destId="{7469FB8F-0598-44B4-97B9-A9C1ED16EC61}" srcOrd="1" destOrd="0" presId="urn:microsoft.com/office/officeart/2005/8/layout/hierarchy3"/>
    <dgm:cxn modelId="{D8F39746-8DF4-4424-B8FE-F1BA6B232558}" type="presOf" srcId="{22344C2B-E37E-48BF-AAF5-1A995B2787D2}" destId="{FC57F75B-CD8B-4D5D-BFA9-29A434B7B864}" srcOrd="0" destOrd="0" presId="urn:microsoft.com/office/officeart/2005/8/layout/hierarchy3"/>
    <dgm:cxn modelId="{DA74B657-ADB6-4282-9C08-0F9D5F4352C0}" srcId="{D73CAEA0-1295-4B70-905F-3F8EFBA12809}" destId="{02A8C138-45AE-4B99-9FC6-A7CB31669801}" srcOrd="0" destOrd="0" parTransId="{22344C2B-E37E-48BF-AAF5-1A995B2787D2}" sibTransId="{F4AE188D-9FE1-48C6-909F-DF3CF90C46DA}"/>
    <dgm:cxn modelId="{9B3614B9-E4F8-487E-9B0C-F9D5CED6A250}" type="presOf" srcId="{692436E8-E224-422B-AFEA-57F99AB286FD}" destId="{36F91922-274E-4E97-AC1A-E8C6FB3F371C}" srcOrd="1" destOrd="0" presId="urn:microsoft.com/office/officeart/2005/8/layout/hierarchy3"/>
    <dgm:cxn modelId="{93B9D558-D848-45D8-AE4D-1B11AF60EE68}" type="presOf" srcId="{478AE254-BE89-43CE-B43E-C38931CE7D41}" destId="{ED217244-AE24-46F9-9EA1-32197A71D235}" srcOrd="0" destOrd="0" presId="urn:microsoft.com/office/officeart/2005/8/layout/hierarchy3"/>
    <dgm:cxn modelId="{03A5FC42-78EA-47BE-83B7-78CBC9E8EE22}" type="presOf" srcId="{9C8A3D28-0E5E-4E1D-A6DA-0378F386A5AC}" destId="{9DF5DF54-F5D3-4572-87E8-7F42329DF56F}" srcOrd="0" destOrd="0" presId="urn:microsoft.com/office/officeart/2005/8/layout/hierarchy3"/>
    <dgm:cxn modelId="{D817F32D-AE84-4E45-837E-ED0CA6DEB94A}" srcId="{478AE254-BE89-43CE-B43E-C38931CE7D41}" destId="{D73CAEA0-1295-4B70-905F-3F8EFBA12809}" srcOrd="0" destOrd="0" parTransId="{050FD553-64DB-406F-8572-769ABED14268}" sibTransId="{19EC5BB4-A79A-4CAB-8FDE-6CFE4E2D0762}"/>
    <dgm:cxn modelId="{C410D9B1-F6D4-4559-93A8-F2123688BC27}" type="presOf" srcId="{692436E8-E224-422B-AFEA-57F99AB286FD}" destId="{42BB4364-CE6B-4D45-80B9-CD4E1DBC3A01}" srcOrd="0" destOrd="0" presId="urn:microsoft.com/office/officeart/2005/8/layout/hierarchy3"/>
    <dgm:cxn modelId="{16FD3583-7262-4462-B43F-F36C6710BC6C}" type="presOf" srcId="{D73CAEA0-1295-4B70-905F-3F8EFBA12809}" destId="{5CA73B4F-742A-4789-B93E-FD362E7222B4}" srcOrd="0" destOrd="0" presId="urn:microsoft.com/office/officeart/2005/8/layout/hierarchy3"/>
    <dgm:cxn modelId="{29025770-0ACE-4824-80F5-6A0115AF6AA9}" type="presOf" srcId="{948B4421-4853-4ED6-99FF-9A6A097A97FB}" destId="{D03DD07D-4E74-4508-B353-F90130E9068B}" srcOrd="0" destOrd="0" presId="urn:microsoft.com/office/officeart/2005/8/layout/hierarchy3"/>
    <dgm:cxn modelId="{732B713E-B6D2-4721-B282-FC2B093939E2}" srcId="{478AE254-BE89-43CE-B43E-C38931CE7D41}" destId="{692436E8-E224-422B-AFEA-57F99AB286FD}" srcOrd="2" destOrd="0" parTransId="{91F0590E-DD7B-4B23-A8B7-B223C3D5CB28}" sibTransId="{503A1FEE-11AB-445D-B141-9486C4E36C60}"/>
    <dgm:cxn modelId="{931A9DC5-E2E5-4044-A7E2-3F72F7C3CF7B}" type="presOf" srcId="{2A30AA6C-6FE9-4E9A-A785-A824A85BE608}" destId="{05898941-28C0-47A1-97C6-3770FBFC0576}" srcOrd="0" destOrd="0" presId="urn:microsoft.com/office/officeart/2005/8/layout/hierarchy3"/>
    <dgm:cxn modelId="{14B587D7-7699-47A9-B6DB-DB73F3E56634}" type="presParOf" srcId="{ED217244-AE24-46F9-9EA1-32197A71D235}" destId="{7BBADAEF-7938-4DB7-92FF-1AF181B9E712}" srcOrd="0" destOrd="0" presId="urn:microsoft.com/office/officeart/2005/8/layout/hierarchy3"/>
    <dgm:cxn modelId="{0BB9A5A3-E9DC-4BD0-A484-004B9AE8335D}" type="presParOf" srcId="{7BBADAEF-7938-4DB7-92FF-1AF181B9E712}" destId="{B1CA4E05-8DC1-452B-9CEC-00B405E62117}" srcOrd="0" destOrd="0" presId="urn:microsoft.com/office/officeart/2005/8/layout/hierarchy3"/>
    <dgm:cxn modelId="{B2CEEF89-6F48-414E-B2C1-0BB68154ABEC}" type="presParOf" srcId="{B1CA4E05-8DC1-452B-9CEC-00B405E62117}" destId="{5CA73B4F-742A-4789-B93E-FD362E7222B4}" srcOrd="0" destOrd="0" presId="urn:microsoft.com/office/officeart/2005/8/layout/hierarchy3"/>
    <dgm:cxn modelId="{295C4C50-B002-408F-8C4C-7E2B57E7034B}" type="presParOf" srcId="{B1CA4E05-8DC1-452B-9CEC-00B405E62117}" destId="{A7B73566-2383-4DEC-8FC1-5E9A0EE9CC16}" srcOrd="1" destOrd="0" presId="urn:microsoft.com/office/officeart/2005/8/layout/hierarchy3"/>
    <dgm:cxn modelId="{62FC12D0-BF98-4D95-BAFE-EE3BC968AD29}" type="presParOf" srcId="{7BBADAEF-7938-4DB7-92FF-1AF181B9E712}" destId="{94AB0687-1DBB-4003-A815-FDA0CA33C659}" srcOrd="1" destOrd="0" presId="urn:microsoft.com/office/officeart/2005/8/layout/hierarchy3"/>
    <dgm:cxn modelId="{6E4DF7CE-E928-41DE-9A3E-200EF81D9E4A}" type="presParOf" srcId="{94AB0687-1DBB-4003-A815-FDA0CA33C659}" destId="{FC57F75B-CD8B-4D5D-BFA9-29A434B7B864}" srcOrd="0" destOrd="0" presId="urn:microsoft.com/office/officeart/2005/8/layout/hierarchy3"/>
    <dgm:cxn modelId="{18DD6AA5-6B0F-4068-9CCE-B110E866CB85}" type="presParOf" srcId="{94AB0687-1DBB-4003-A815-FDA0CA33C659}" destId="{7F9EF321-2195-439B-A1F4-CF81089AFAD0}" srcOrd="1" destOrd="0" presId="urn:microsoft.com/office/officeart/2005/8/layout/hierarchy3"/>
    <dgm:cxn modelId="{868B6D4F-6756-4C26-B9D2-7F271E26F1C3}" type="presParOf" srcId="{94AB0687-1DBB-4003-A815-FDA0CA33C659}" destId="{FF11A268-5DE7-404E-BC4E-4FFB218279C6}" srcOrd="2" destOrd="0" presId="urn:microsoft.com/office/officeart/2005/8/layout/hierarchy3"/>
    <dgm:cxn modelId="{7B717398-8692-43A3-8EEF-8D082A26E01C}" type="presParOf" srcId="{94AB0687-1DBB-4003-A815-FDA0CA33C659}" destId="{9DF5DF54-F5D3-4572-87E8-7F42329DF56F}" srcOrd="3" destOrd="0" presId="urn:microsoft.com/office/officeart/2005/8/layout/hierarchy3"/>
    <dgm:cxn modelId="{4EC73333-257E-4C4B-B1B0-D65C91E34E5A}" type="presParOf" srcId="{ED217244-AE24-46F9-9EA1-32197A71D235}" destId="{8F196543-156A-40FB-A73C-046CCEEB06D5}" srcOrd="1" destOrd="0" presId="urn:microsoft.com/office/officeart/2005/8/layout/hierarchy3"/>
    <dgm:cxn modelId="{BD1A3120-9F46-4A9C-A90D-77CD26BE7B52}" type="presParOf" srcId="{8F196543-156A-40FB-A73C-046CCEEB06D5}" destId="{D0A92491-9E2B-4E32-8854-B592EB952FBD}" srcOrd="0" destOrd="0" presId="urn:microsoft.com/office/officeart/2005/8/layout/hierarchy3"/>
    <dgm:cxn modelId="{4C158523-5686-445D-95E0-E3B115E7D355}" type="presParOf" srcId="{D0A92491-9E2B-4E32-8854-B592EB952FBD}" destId="{D03DD07D-4E74-4508-B353-F90130E9068B}" srcOrd="0" destOrd="0" presId="urn:microsoft.com/office/officeart/2005/8/layout/hierarchy3"/>
    <dgm:cxn modelId="{F33D16F2-B48A-4B98-8188-162AED0B0EA5}" type="presParOf" srcId="{D0A92491-9E2B-4E32-8854-B592EB952FBD}" destId="{7469FB8F-0598-44B4-97B9-A9C1ED16EC61}" srcOrd="1" destOrd="0" presId="urn:microsoft.com/office/officeart/2005/8/layout/hierarchy3"/>
    <dgm:cxn modelId="{212F5EAB-9549-4F20-8D0A-59CF725CB163}" type="presParOf" srcId="{8F196543-156A-40FB-A73C-046CCEEB06D5}" destId="{2FBEC343-C288-4DEA-BB86-31F224CEA7CC}" srcOrd="1" destOrd="0" presId="urn:microsoft.com/office/officeart/2005/8/layout/hierarchy3"/>
    <dgm:cxn modelId="{3E6268DB-F8AA-4C11-8DA4-EFE229D46ACB}" type="presParOf" srcId="{2FBEC343-C288-4DEA-BB86-31F224CEA7CC}" destId="{05898941-28C0-47A1-97C6-3770FBFC0576}" srcOrd="0" destOrd="0" presId="urn:microsoft.com/office/officeart/2005/8/layout/hierarchy3"/>
    <dgm:cxn modelId="{D0D32FC7-3EA5-4A44-B3F0-AE3CAE055716}" type="presParOf" srcId="{2FBEC343-C288-4DEA-BB86-31F224CEA7CC}" destId="{C9A29078-F9C6-457E-A87E-34DB0B2743C7}" srcOrd="1" destOrd="0" presId="urn:microsoft.com/office/officeart/2005/8/layout/hierarchy3"/>
    <dgm:cxn modelId="{DB29A307-3745-42BE-803C-E5D306D4B5BE}" type="presParOf" srcId="{ED217244-AE24-46F9-9EA1-32197A71D235}" destId="{2A47925E-D6F4-4A32-B66E-6EB3CD885A49}" srcOrd="2" destOrd="0" presId="urn:microsoft.com/office/officeart/2005/8/layout/hierarchy3"/>
    <dgm:cxn modelId="{EE241D3E-4931-41D0-B344-79397EBFA9C3}" type="presParOf" srcId="{2A47925E-D6F4-4A32-B66E-6EB3CD885A49}" destId="{574BBCE6-8EDC-4368-A227-378E64EB91F1}" srcOrd="0" destOrd="0" presId="urn:microsoft.com/office/officeart/2005/8/layout/hierarchy3"/>
    <dgm:cxn modelId="{92981533-988F-45F0-849C-55CD2C0EC7B7}" type="presParOf" srcId="{574BBCE6-8EDC-4368-A227-378E64EB91F1}" destId="{42BB4364-CE6B-4D45-80B9-CD4E1DBC3A01}" srcOrd="0" destOrd="0" presId="urn:microsoft.com/office/officeart/2005/8/layout/hierarchy3"/>
    <dgm:cxn modelId="{33C71790-756D-4161-B67B-D585E5247116}" type="presParOf" srcId="{574BBCE6-8EDC-4368-A227-378E64EB91F1}" destId="{36F91922-274E-4E97-AC1A-E8C6FB3F371C}" srcOrd="1" destOrd="0" presId="urn:microsoft.com/office/officeart/2005/8/layout/hierarchy3"/>
    <dgm:cxn modelId="{76E9310A-6763-429A-898C-EB6973FF5919}" type="presParOf" srcId="{2A47925E-D6F4-4A32-B66E-6EB3CD885A49}" destId="{4B456E28-B554-421D-B3A2-327E1BB13DA2}" srcOrd="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2F91BF-9B77-4D8D-8F5F-86E3A361BF9B}">
      <dsp:nvSpPr>
        <dsp:cNvPr id="0" name=""/>
        <dsp:cNvSpPr/>
      </dsp:nvSpPr>
      <dsp:spPr>
        <a:xfrm>
          <a:off x="38101" y="611267"/>
          <a:ext cx="1674812" cy="100488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kumimoji="0" lang="el-GR" sz="1050" b="1" i="0" u="none" strike="noStrike" kern="1200" cap="none" spc="0" normalizeH="0" baseline="0" noProof="0" dirty="0" smtClean="0">
              <a:ln/>
              <a:effectLst/>
              <a:uLnTx/>
              <a:uFillTx/>
              <a:latin typeface="+mn-lt"/>
              <a:ea typeface="+mn-ea"/>
              <a:cs typeface="+mn-cs"/>
            </a:rPr>
            <a:t>Άνοιγμα της αγοράς ενέργειας – Ποια τα υποκείμενα της μετάβασης</a:t>
          </a:r>
          <a:endParaRPr lang="el-GR" sz="1050" b="1" kern="1200" dirty="0"/>
        </a:p>
      </dsp:txBody>
      <dsp:txXfrm>
        <a:off x="38101" y="611267"/>
        <a:ext cx="1674812" cy="1004887"/>
      </dsp:txXfrm>
    </dsp:sp>
    <dsp:sp modelId="{C7D537D0-FC06-4586-B636-CAE91E5369A4}">
      <dsp:nvSpPr>
        <dsp:cNvPr id="0" name=""/>
        <dsp:cNvSpPr/>
      </dsp:nvSpPr>
      <dsp:spPr>
        <a:xfrm>
          <a:off x="3675057" y="619206"/>
          <a:ext cx="1674812" cy="100488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kumimoji="0" lang="el-GR" sz="1050" b="1" i="0" u="none" strike="noStrike" kern="1200" cap="none" spc="0" normalizeH="0" baseline="0" noProof="0" dirty="0" smtClean="0">
              <a:ln/>
              <a:effectLst/>
              <a:uLnTx/>
              <a:uFillTx/>
              <a:latin typeface="+mn-lt"/>
              <a:ea typeface="+mn-ea"/>
              <a:cs typeface="+mn-cs"/>
            </a:rPr>
            <a:t>Προστιθέμενη αξία</a:t>
          </a:r>
          <a:r>
            <a:rPr kumimoji="0" lang="en-US" sz="1050" b="1" i="0" u="none" strike="noStrike" kern="1200" cap="none" spc="0" normalizeH="0" baseline="0" noProof="0" dirty="0" smtClean="0">
              <a:ln/>
              <a:effectLst/>
              <a:uLnTx/>
              <a:uFillTx/>
              <a:latin typeface="+mn-lt"/>
              <a:ea typeface="+mn-ea"/>
              <a:cs typeface="+mn-cs"/>
            </a:rPr>
            <a:t> – </a:t>
          </a:r>
          <a:r>
            <a:rPr kumimoji="0" lang="el-GR" sz="1050" b="1" i="0" u="none" strike="noStrike" kern="1200" cap="none" spc="0" normalizeH="0" baseline="0" noProof="0" dirty="0" smtClean="0">
              <a:ln/>
              <a:effectLst/>
              <a:uLnTx/>
              <a:uFillTx/>
              <a:latin typeface="+mn-lt"/>
              <a:ea typeface="+mn-ea"/>
              <a:cs typeface="+mn-cs"/>
            </a:rPr>
            <a:t>Αλλαγή παραγωγικού μοντέλου</a:t>
          </a:r>
          <a:endParaRPr lang="el-GR" sz="1050" b="1" kern="1200" dirty="0"/>
        </a:p>
      </dsp:txBody>
      <dsp:txXfrm>
        <a:off x="3675057" y="619206"/>
        <a:ext cx="1674812" cy="1004887"/>
      </dsp:txXfrm>
    </dsp:sp>
    <dsp:sp modelId="{FC9667EE-A30C-41FB-B0FA-A52E12852CE2}">
      <dsp:nvSpPr>
        <dsp:cNvPr id="0" name=""/>
        <dsp:cNvSpPr/>
      </dsp:nvSpPr>
      <dsp:spPr>
        <a:xfrm>
          <a:off x="1855775" y="611267"/>
          <a:ext cx="1674812" cy="100488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lang="el-GR" sz="1050" b="1" kern="1200" dirty="0" smtClean="0"/>
            <a:t>Δυνατότητα συνεργειών μεταξύ Τοπικών Κοινοτήτων, Επιχειρήσεων και ατόμων που επιθυμούν να δραστηριοποιηθούν στην Ενέργεια</a:t>
          </a:r>
          <a:endParaRPr lang="el-GR" sz="1050" b="1" kern="1200" dirty="0"/>
        </a:p>
      </dsp:txBody>
      <dsp:txXfrm>
        <a:off x="1855775" y="611267"/>
        <a:ext cx="1674812" cy="1004887"/>
      </dsp:txXfrm>
    </dsp:sp>
    <dsp:sp modelId="{43F7CAF3-BA26-4E63-8D1D-5EB5178D738F}">
      <dsp:nvSpPr>
        <dsp:cNvPr id="0" name=""/>
        <dsp:cNvSpPr/>
      </dsp:nvSpPr>
      <dsp:spPr>
        <a:xfrm>
          <a:off x="26964" y="1790781"/>
          <a:ext cx="1674812" cy="100488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lang="el-GR" sz="1050" b="1" kern="1200" dirty="0" smtClean="0"/>
            <a:t>Δημιουργία ενός εργαλείου που θα συμβάλλει στην αύξηση της διείσδυσης των ΑΠΕ και της τοπικής αποδοχής</a:t>
          </a:r>
          <a:endParaRPr lang="el-GR" sz="1050" b="1" kern="1200" dirty="0"/>
        </a:p>
      </dsp:txBody>
      <dsp:txXfrm>
        <a:off x="26964" y="1790781"/>
        <a:ext cx="1674812" cy="1004887"/>
      </dsp:txXfrm>
    </dsp:sp>
    <dsp:sp modelId="{53F114FD-037E-472F-8DCE-3694A9CA50B2}">
      <dsp:nvSpPr>
        <dsp:cNvPr id="0" name=""/>
        <dsp:cNvSpPr/>
      </dsp:nvSpPr>
      <dsp:spPr>
        <a:xfrm>
          <a:off x="1865305" y="2974267"/>
          <a:ext cx="1674812" cy="100488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lang="el-GR" sz="1050" b="1" kern="1200" dirty="0" smtClean="0">
              <a:sym typeface="Wingdings" pitchFamily="2" charset="2"/>
            </a:rPr>
            <a:t>Μοντέλο δημοκρατικής συμμετοχής στη διαδικασία λήψης των αποφάσεων </a:t>
          </a:r>
        </a:p>
        <a:p>
          <a:pPr lvl="0" algn="ctr" defTabSz="466725" rtl="0">
            <a:lnSpc>
              <a:spcPct val="90000"/>
            </a:lnSpc>
            <a:spcBef>
              <a:spcPct val="0"/>
            </a:spcBef>
            <a:spcAft>
              <a:spcPct val="35000"/>
            </a:spcAft>
          </a:pPr>
          <a:r>
            <a:rPr lang="el-GR" sz="1050" b="1" kern="1200" dirty="0" smtClean="0">
              <a:sym typeface="Wingdings" pitchFamily="2" charset="2"/>
            </a:rPr>
            <a:t>(1 μέλος – 1 ψήφος)</a:t>
          </a:r>
          <a:endParaRPr lang="el-GR" sz="1050" b="1" kern="1200" dirty="0"/>
        </a:p>
      </dsp:txBody>
      <dsp:txXfrm>
        <a:off x="1865305" y="2974267"/>
        <a:ext cx="1674812" cy="1004887"/>
      </dsp:txXfrm>
    </dsp:sp>
    <dsp:sp modelId="{1102F711-E045-4E09-9503-7DEF381BD50D}">
      <dsp:nvSpPr>
        <dsp:cNvPr id="0" name=""/>
        <dsp:cNvSpPr/>
      </dsp:nvSpPr>
      <dsp:spPr>
        <a:xfrm>
          <a:off x="3665544" y="1812205"/>
          <a:ext cx="1674812" cy="100488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kumimoji="0" lang="el-GR" sz="1050" b="1" i="0" u="none" strike="noStrike" kern="1200" cap="none" spc="0" normalizeH="0" baseline="0" noProof="0" dirty="0" smtClean="0">
              <a:ln/>
              <a:effectLst/>
              <a:uLnTx/>
              <a:uFillTx/>
              <a:latin typeface="+mn-lt"/>
              <a:ea typeface="+mn-ea"/>
              <a:cs typeface="+mn-cs"/>
              <a:sym typeface="Wingdings" pitchFamily="2" charset="2"/>
            </a:rPr>
            <a:t>Δημ</a:t>
          </a:r>
          <a:r>
            <a:rPr lang="el-GR" sz="1050" b="1" kern="1200" dirty="0" err="1" smtClean="0">
              <a:sym typeface="Wingdings" pitchFamily="2" charset="2"/>
            </a:rPr>
            <a:t>ιουργία</a:t>
          </a:r>
          <a:r>
            <a:rPr lang="el-GR" sz="1050" b="1" kern="1200" dirty="0" smtClean="0">
              <a:sym typeface="Wingdings" pitchFamily="2" charset="2"/>
            </a:rPr>
            <a:t> συνθηκών περιφερειακής ανάπτυξης και παραγωγικής ανασυγκρότησης</a:t>
          </a:r>
          <a:endParaRPr lang="el-GR" sz="1050" b="1" kern="1200" dirty="0"/>
        </a:p>
      </dsp:txBody>
      <dsp:txXfrm>
        <a:off x="3665544" y="1812205"/>
        <a:ext cx="1674812" cy="1004887"/>
      </dsp:txXfrm>
    </dsp:sp>
    <dsp:sp modelId="{40785804-2524-4DD3-A41C-CBBF050D12B0}">
      <dsp:nvSpPr>
        <dsp:cNvPr id="0" name=""/>
        <dsp:cNvSpPr/>
      </dsp:nvSpPr>
      <dsp:spPr>
        <a:xfrm>
          <a:off x="3661558" y="2957934"/>
          <a:ext cx="1674812" cy="100488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kumimoji="0" lang="el-GR" sz="1050" b="1" i="0" u="none" strike="noStrike" kern="1200" cap="none" spc="0" normalizeH="0" baseline="0" noProof="0" dirty="0" smtClean="0">
              <a:ln/>
              <a:effectLst/>
              <a:uLnTx/>
              <a:uFillTx/>
              <a:latin typeface="+mn-lt"/>
              <a:ea typeface="+mn-ea"/>
              <a:cs typeface="+mn-cs"/>
              <a:sym typeface="Wingdings" pitchFamily="2" charset="2"/>
            </a:rPr>
            <a:t>Ενίσχυση</a:t>
          </a:r>
          <a:r>
            <a:rPr kumimoji="0" lang="el-GR" sz="1050" b="1" i="0" u="none" strike="noStrike" kern="1200" cap="none" spc="0" normalizeH="0" noProof="0" dirty="0" smtClean="0">
              <a:ln/>
              <a:effectLst/>
              <a:uLnTx/>
              <a:uFillTx/>
              <a:latin typeface="+mn-lt"/>
              <a:ea typeface="+mn-ea"/>
              <a:cs typeface="+mn-cs"/>
              <a:sym typeface="Wingdings" pitchFamily="2" charset="2"/>
            </a:rPr>
            <a:t> της καινοτομίας </a:t>
          </a:r>
          <a:endParaRPr lang="el-GR" sz="1050" b="1" kern="1200" dirty="0"/>
        </a:p>
      </dsp:txBody>
      <dsp:txXfrm>
        <a:off x="3661558" y="2957934"/>
        <a:ext cx="1674812" cy="1004887"/>
      </dsp:txXfrm>
    </dsp:sp>
    <dsp:sp modelId="{902CDE20-CED1-4DA1-A000-A6F1A948331F}">
      <dsp:nvSpPr>
        <dsp:cNvPr id="0" name=""/>
        <dsp:cNvSpPr/>
      </dsp:nvSpPr>
      <dsp:spPr>
        <a:xfrm>
          <a:off x="36075" y="2960125"/>
          <a:ext cx="1674812" cy="100488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lang="el-GR" sz="1050" b="1" kern="1200" baseline="0" dirty="0" smtClean="0">
              <a:sym typeface="Wingdings" pitchFamily="2" charset="2"/>
            </a:rPr>
            <a:t>Αντιμετώπιση</a:t>
          </a:r>
          <a:r>
            <a:rPr lang="el-GR" sz="1050" b="1" kern="1200" dirty="0" smtClean="0">
              <a:sym typeface="Wingdings" pitchFamily="2" charset="2"/>
            </a:rPr>
            <a:t> της ενεργειακής φτώχειας</a:t>
          </a:r>
          <a:r>
            <a:rPr lang="en-US" sz="1050" b="1" kern="1200" dirty="0" smtClean="0">
              <a:sym typeface="Wingdings" pitchFamily="2" charset="2"/>
            </a:rPr>
            <a:t> - </a:t>
          </a:r>
          <a:r>
            <a:rPr lang="el-GR" sz="1050" b="1" kern="1200" baseline="0" dirty="0" smtClean="0">
              <a:sym typeface="Wingdings" pitchFamily="2" charset="2"/>
            </a:rPr>
            <a:t>Εξοικονόμηση ενέργειας</a:t>
          </a:r>
          <a:endParaRPr lang="el-GR" sz="1050" b="1" kern="1200" dirty="0"/>
        </a:p>
      </dsp:txBody>
      <dsp:txXfrm>
        <a:off x="36075" y="2960125"/>
        <a:ext cx="1674812" cy="1004887"/>
      </dsp:txXfrm>
    </dsp:sp>
    <dsp:sp modelId="{392D5330-38F5-4F95-A56A-31E7517C7250}">
      <dsp:nvSpPr>
        <dsp:cNvPr id="0" name=""/>
        <dsp:cNvSpPr/>
      </dsp:nvSpPr>
      <dsp:spPr>
        <a:xfrm>
          <a:off x="1855809" y="1786989"/>
          <a:ext cx="1674812" cy="100488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lang="el-GR" sz="1050" b="1" kern="1200" baseline="0" dirty="0" smtClean="0">
              <a:sym typeface="Wingdings" pitchFamily="2" charset="2"/>
            </a:rPr>
            <a:t>Ειδική μέριμνα για Νησιωτικότητα</a:t>
          </a:r>
        </a:p>
      </dsp:txBody>
      <dsp:txXfrm>
        <a:off x="1855809" y="1786989"/>
        <a:ext cx="1674812" cy="100488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A73B4F-742A-4789-B93E-FD362E7222B4}">
      <dsp:nvSpPr>
        <dsp:cNvPr id="0" name=""/>
        <dsp:cNvSpPr/>
      </dsp:nvSpPr>
      <dsp:spPr>
        <a:xfrm>
          <a:off x="672" y="194011"/>
          <a:ext cx="1574415" cy="78720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1. Τήρηση Διαδικασίας Ίδρυσης Αστικού Συνεταιρισμού</a:t>
          </a:r>
          <a:endParaRPr lang="el-GR" sz="1100" kern="1200" dirty="0"/>
        </a:p>
      </dsp:txBody>
      <dsp:txXfrm>
        <a:off x="672" y="194011"/>
        <a:ext cx="1574415" cy="787207"/>
      </dsp:txXfrm>
    </dsp:sp>
    <dsp:sp modelId="{FC57F75B-CD8B-4D5D-BFA9-29A434B7B864}">
      <dsp:nvSpPr>
        <dsp:cNvPr id="0" name=""/>
        <dsp:cNvSpPr/>
      </dsp:nvSpPr>
      <dsp:spPr>
        <a:xfrm>
          <a:off x="158114" y="981218"/>
          <a:ext cx="157441" cy="590405"/>
        </a:xfrm>
        <a:custGeom>
          <a:avLst/>
          <a:gdLst/>
          <a:ahLst/>
          <a:cxnLst/>
          <a:rect l="0" t="0" r="0" b="0"/>
          <a:pathLst>
            <a:path>
              <a:moveTo>
                <a:pt x="0" y="0"/>
              </a:moveTo>
              <a:lnTo>
                <a:pt x="0" y="590405"/>
              </a:lnTo>
              <a:lnTo>
                <a:pt x="157441" y="590405"/>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9EF321-2195-439B-A1F4-CF81089AFAD0}">
      <dsp:nvSpPr>
        <dsp:cNvPr id="0" name=""/>
        <dsp:cNvSpPr/>
      </dsp:nvSpPr>
      <dsp:spPr>
        <a:xfrm>
          <a:off x="315555" y="1178020"/>
          <a:ext cx="1259532" cy="787207"/>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l-GR" sz="900" kern="1200" dirty="0" smtClean="0"/>
            <a:t>Υπογραφή από τα μέλη</a:t>
          </a:r>
          <a:endParaRPr lang="el-GR" sz="900" kern="1200" dirty="0"/>
        </a:p>
      </dsp:txBody>
      <dsp:txXfrm>
        <a:off x="315555" y="1178020"/>
        <a:ext cx="1259532" cy="787207"/>
      </dsp:txXfrm>
    </dsp:sp>
    <dsp:sp modelId="{FF11A268-5DE7-404E-BC4E-4FFB218279C6}">
      <dsp:nvSpPr>
        <dsp:cNvPr id="0" name=""/>
        <dsp:cNvSpPr/>
      </dsp:nvSpPr>
      <dsp:spPr>
        <a:xfrm>
          <a:off x="158114" y="981218"/>
          <a:ext cx="157441" cy="1574415"/>
        </a:xfrm>
        <a:custGeom>
          <a:avLst/>
          <a:gdLst/>
          <a:ahLst/>
          <a:cxnLst/>
          <a:rect l="0" t="0" r="0" b="0"/>
          <a:pathLst>
            <a:path>
              <a:moveTo>
                <a:pt x="0" y="0"/>
              </a:moveTo>
              <a:lnTo>
                <a:pt x="0" y="1574415"/>
              </a:lnTo>
              <a:lnTo>
                <a:pt x="157441" y="1574415"/>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F5DF54-F5D3-4572-87E8-7F42329DF56F}">
      <dsp:nvSpPr>
        <dsp:cNvPr id="0" name=""/>
        <dsp:cNvSpPr/>
      </dsp:nvSpPr>
      <dsp:spPr>
        <a:xfrm>
          <a:off x="315555" y="2162030"/>
          <a:ext cx="1259532" cy="787207"/>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l-GR" sz="900" kern="1200" dirty="0" smtClean="0"/>
            <a:t>Προσκομίζεται καταστατικό, συμβολαιογραφικά έγγραφα, καταστατικά νομικών προσώπων</a:t>
          </a:r>
          <a:endParaRPr lang="el-GR" sz="900" kern="1200" dirty="0"/>
        </a:p>
      </dsp:txBody>
      <dsp:txXfrm>
        <a:off x="315555" y="2162030"/>
        <a:ext cx="1259532" cy="787207"/>
      </dsp:txXfrm>
    </dsp:sp>
    <dsp:sp modelId="{D03DD07D-4E74-4508-B353-F90130E9068B}">
      <dsp:nvSpPr>
        <dsp:cNvPr id="0" name=""/>
        <dsp:cNvSpPr/>
      </dsp:nvSpPr>
      <dsp:spPr>
        <a:xfrm>
          <a:off x="1968691" y="194011"/>
          <a:ext cx="1574415" cy="78720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2. Ειρηνοδικείο</a:t>
          </a:r>
          <a:endParaRPr lang="el-GR" sz="1100" kern="1200" dirty="0"/>
        </a:p>
      </dsp:txBody>
      <dsp:txXfrm>
        <a:off x="1968691" y="194011"/>
        <a:ext cx="1574415" cy="787207"/>
      </dsp:txXfrm>
    </dsp:sp>
    <dsp:sp modelId="{05898941-28C0-47A1-97C6-3770FBFC0576}">
      <dsp:nvSpPr>
        <dsp:cNvPr id="0" name=""/>
        <dsp:cNvSpPr/>
      </dsp:nvSpPr>
      <dsp:spPr>
        <a:xfrm>
          <a:off x="2126133" y="981218"/>
          <a:ext cx="157441" cy="590405"/>
        </a:xfrm>
        <a:custGeom>
          <a:avLst/>
          <a:gdLst/>
          <a:ahLst/>
          <a:cxnLst/>
          <a:rect l="0" t="0" r="0" b="0"/>
          <a:pathLst>
            <a:path>
              <a:moveTo>
                <a:pt x="0" y="0"/>
              </a:moveTo>
              <a:lnTo>
                <a:pt x="0" y="590405"/>
              </a:lnTo>
              <a:lnTo>
                <a:pt x="157441" y="590405"/>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A29078-F9C6-457E-A87E-34DB0B2743C7}">
      <dsp:nvSpPr>
        <dsp:cNvPr id="0" name=""/>
        <dsp:cNvSpPr/>
      </dsp:nvSpPr>
      <dsp:spPr>
        <a:xfrm>
          <a:off x="2283574" y="1178020"/>
          <a:ext cx="1259532" cy="787207"/>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l-GR" sz="900" kern="1200" dirty="0" smtClean="0"/>
            <a:t>Εφόσον πληρούνται οι προϋποθέσεις</a:t>
          </a:r>
          <a:endParaRPr lang="el-GR" sz="900" kern="1200" dirty="0"/>
        </a:p>
      </dsp:txBody>
      <dsp:txXfrm>
        <a:off x="2283574" y="1178020"/>
        <a:ext cx="1259532" cy="787207"/>
      </dsp:txXfrm>
    </dsp:sp>
    <dsp:sp modelId="{42BB4364-CE6B-4D45-80B9-CD4E1DBC3A01}">
      <dsp:nvSpPr>
        <dsp:cNvPr id="0" name=""/>
        <dsp:cNvSpPr/>
      </dsp:nvSpPr>
      <dsp:spPr>
        <a:xfrm>
          <a:off x="3936710" y="194011"/>
          <a:ext cx="1574415" cy="78720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3. Καταχώριση στο Γενικό Εμπορικό Μητρώο </a:t>
          </a:r>
        </a:p>
        <a:p>
          <a:pPr lvl="0" algn="ctr" defTabSz="488950">
            <a:lnSpc>
              <a:spcPct val="90000"/>
            </a:lnSpc>
            <a:spcBef>
              <a:spcPct val="0"/>
            </a:spcBef>
            <a:spcAft>
              <a:spcPct val="35000"/>
            </a:spcAft>
          </a:pPr>
          <a:r>
            <a:rPr lang="el-GR" sz="1100" kern="1200" dirty="0" smtClean="0"/>
            <a:t>και στο Ειδικό Μητρώο Ε.Κοιν.</a:t>
          </a:r>
          <a:endParaRPr lang="el-GR" sz="1100" kern="1200" dirty="0"/>
        </a:p>
      </dsp:txBody>
      <dsp:txXfrm>
        <a:off x="3936710" y="194011"/>
        <a:ext cx="1574415" cy="78720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7925F4A-A238-4D31-B9CA-706A5C42EF54}" type="datetimeFigureOut">
              <a:rPr lang="el-GR" smtClean="0"/>
              <a:pPr/>
              <a:t>7/12/2017</a:t>
            </a:fld>
            <a:endParaRPr lang="el-GR"/>
          </a:p>
        </p:txBody>
      </p:sp>
      <p:sp>
        <p:nvSpPr>
          <p:cNvPr id="4" name="3 - Θέση υποσέλιδου"/>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765CF76-BA31-4EA9-82E9-F397304C0504}" type="slidenum">
              <a:rPr lang="el-GR" smtClean="0"/>
              <a:pPr/>
              <a:t>‹#›</a:t>
            </a:fld>
            <a:endParaRPr lang="el-G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6F4F62A-1A8F-4476-85CE-5030577F6DB6}" type="datetimeFigureOut">
              <a:rPr lang="el-GR" smtClean="0"/>
              <a:pPr/>
              <a:t>7/12/2017</a:t>
            </a:fld>
            <a:endParaRPr lang="el-GR"/>
          </a:p>
        </p:txBody>
      </p:sp>
      <p:sp>
        <p:nvSpPr>
          <p:cNvPr id="4" name="3 - Θέση εικόνας διαφάνειας"/>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7CA952F-B192-4EEE-A203-313D5766D8A8}" type="slidenum">
              <a:rPr lang="el-GR" smtClean="0"/>
              <a:pPr/>
              <a:t>‹#›</a:t>
            </a:fld>
            <a:endParaRPr lang="el-GR"/>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7CA952F-B192-4EEE-A203-313D5766D8A8}" type="slidenum">
              <a:rPr lang="el-GR" smtClean="0"/>
              <a:pPr/>
              <a:t>12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8534400" y="6355080"/>
            <a:ext cx="3048000" cy="365760"/>
          </a:xfrm>
        </p:spPr>
        <p:txBody>
          <a:bodyPr/>
          <a:lstStyle>
            <a:lvl1pPr>
              <a:defRPr sz="1400"/>
            </a:lvl1pPr>
          </a:lstStyle>
          <a:p>
            <a:fld id="{C35BB1C6-BF8F-4481-8AB2-603A1C8A906A}" type="datetimeFigureOut">
              <a:rPr lang="en-US" smtClean="0"/>
              <a:pPr/>
              <a:t>12/7/2017</a:t>
            </a:fld>
            <a:endParaRPr lang="en-US" dirty="0"/>
          </a:p>
        </p:txBody>
      </p:sp>
      <p:sp>
        <p:nvSpPr>
          <p:cNvPr id="17" name="16 - Θέση υποσέλιδου"/>
          <p:cNvSpPr>
            <a:spLocks noGrp="1"/>
          </p:cNvSpPr>
          <p:nvPr>
            <p:ph type="ftr" sz="quarter" idx="11"/>
          </p:nvPr>
        </p:nvSpPr>
        <p:spPr>
          <a:xfrm>
            <a:off x="3864864" y="6355080"/>
            <a:ext cx="4632960" cy="365760"/>
          </a:xfrm>
        </p:spPr>
        <p:txBody>
          <a:bodyPr/>
          <a:lstStyle/>
          <a:p>
            <a:endParaRPr lang="en-US" dirty="0"/>
          </a:p>
        </p:txBody>
      </p:sp>
      <p:sp>
        <p:nvSpPr>
          <p:cNvPr id="29" name="28 - Θέση αριθμού διαφάνειας"/>
          <p:cNvSpPr>
            <a:spLocks noGrp="1"/>
          </p:cNvSpPr>
          <p:nvPr>
            <p:ph type="sldNum" sz="quarter" idx="12"/>
          </p:nvPr>
        </p:nvSpPr>
        <p:spPr>
          <a:xfrm>
            <a:off x="1621536" y="6355080"/>
            <a:ext cx="1625600" cy="365760"/>
          </a:xfrm>
        </p:spPr>
        <p:txBody>
          <a:bodyPr/>
          <a:lstStyle/>
          <a:p>
            <a:fld id="{6D22F896-40B5-4ADD-8801-0D06FADFA095}" type="slidenum">
              <a:rPr lang="en-US" smtClean="0"/>
              <a:pPr/>
              <a:t>‹#›</a:t>
            </a:fld>
            <a:endParaRPr lang="en-US" dirty="0"/>
          </a:p>
        </p:txBody>
      </p:sp>
      <p:sp>
        <p:nvSpPr>
          <p:cNvPr id="21" name="20 - Ορθογώνιο"/>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 Ορθογώνιο"/>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 Ορθογώνιο"/>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35BB1C6-BF8F-4481-8AB2-603A1C8A906A}" type="datetimeFigureOut">
              <a:rPr lang="en-US" smtClean="0"/>
              <a:pPr/>
              <a:t>12/7/2017</a:t>
            </a:fld>
            <a:endParaRPr lang="en-US" dirty="0"/>
          </a:p>
        </p:txBody>
      </p:sp>
      <p:sp>
        <p:nvSpPr>
          <p:cNvPr id="5" name="4 - Θέση υποσέλιδου"/>
          <p:cNvSpPr>
            <a:spLocks noGrp="1"/>
          </p:cNvSpPr>
          <p:nvPr>
            <p:ph type="ftr" sz="quarter" idx="11"/>
          </p:nvPr>
        </p:nvSpPr>
        <p:spPr/>
        <p:txBody>
          <a:bodyPr/>
          <a:lstStyle/>
          <a:p>
            <a:endParaRPr lang="en-US" dirty="0"/>
          </a:p>
        </p:txBody>
      </p:sp>
      <p:sp>
        <p:nvSpPr>
          <p:cNvPr id="6" name="5 - Θέση αριθμού διαφάνειας"/>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35BB1C6-BF8F-4481-8AB2-603A1C8A906A}" type="datetimeFigureOut">
              <a:rPr lang="en-US" smtClean="0"/>
              <a:pPr/>
              <a:t>12/7/2017</a:t>
            </a:fld>
            <a:endParaRPr lang="en-US" dirty="0"/>
          </a:p>
        </p:txBody>
      </p:sp>
      <p:sp>
        <p:nvSpPr>
          <p:cNvPr id="5" name="4 - Θέση υποσέλιδου"/>
          <p:cNvSpPr>
            <a:spLocks noGrp="1"/>
          </p:cNvSpPr>
          <p:nvPr>
            <p:ph type="ftr" sz="quarter" idx="11"/>
          </p:nvPr>
        </p:nvSpPr>
        <p:spPr/>
        <p:txBody>
          <a:bodyPr/>
          <a:lstStyle/>
          <a:p>
            <a:endParaRPr lang="en-US" dirty="0"/>
          </a:p>
        </p:txBody>
      </p:sp>
      <p:sp>
        <p:nvSpPr>
          <p:cNvPr id="6" name="5 - Θέση αριθμού διαφάνειας"/>
          <p:cNvSpPr>
            <a:spLocks noGrp="1"/>
          </p:cNvSpPr>
          <p:nvPr>
            <p:ph type="sldNum" sz="quarter" idx="12"/>
          </p:nvPr>
        </p:nvSpPr>
        <p:spPr/>
        <p:txBody>
          <a:bodyPr/>
          <a:lstStyle/>
          <a:p>
            <a:fld id="{6D22F896-40B5-4ADD-8801-0D06FADFA095}" type="slidenum">
              <a:rPr lang="en-US" smtClean="0"/>
              <a:pPr/>
              <a:t>‹#›</a:t>
            </a:fld>
            <a:endParaRPr lang="en-US" dirty="0"/>
          </a:p>
        </p:txBody>
      </p:sp>
      <p:sp>
        <p:nvSpPr>
          <p:cNvPr id="7" name="6 - Ευθεία γραμμή σύνδεσης"/>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 Ισοσκελές τρίγωνο"/>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Ευθεία γραμμή σύνδεσης"/>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C35BB1C6-BF8F-4481-8AB2-603A1C8A906A}" type="datetimeFigureOut">
              <a:rPr lang="en-US" smtClean="0"/>
              <a:pPr/>
              <a:t>12/7/2017</a:t>
            </a:fld>
            <a:endParaRPr lang="en-US" dirty="0"/>
          </a:p>
        </p:txBody>
      </p:sp>
      <p:sp>
        <p:nvSpPr>
          <p:cNvPr id="5" name="4 - Θέση υποσέλιδου"/>
          <p:cNvSpPr>
            <a:spLocks noGrp="1"/>
          </p:cNvSpPr>
          <p:nvPr>
            <p:ph type="ftr" sz="quarter" idx="11"/>
          </p:nvPr>
        </p:nvSpPr>
        <p:spPr/>
        <p:txBody>
          <a:bodyPr/>
          <a:lstStyle/>
          <a:p>
            <a:endParaRPr lang="en-US" dirty="0"/>
          </a:p>
        </p:txBody>
      </p:sp>
      <p:sp>
        <p:nvSpPr>
          <p:cNvPr id="6" name="5 - Θέση αριθμού διαφάνειας"/>
          <p:cNvSpPr>
            <a:spLocks noGrp="1"/>
          </p:cNvSpPr>
          <p:nvPr>
            <p:ph type="sldNum" sz="quarter" idx="12"/>
          </p:nvPr>
        </p:nvSpPr>
        <p:spPr/>
        <p:txBody>
          <a:bodyPr/>
          <a:lstStyle/>
          <a:p>
            <a:fld id="{6D22F896-40B5-4ADD-8801-0D06FADFA095}" type="slidenum">
              <a:rPr lang="en-US" smtClean="0"/>
              <a:pPr/>
              <a:t>‹#›</a:t>
            </a:fld>
            <a:endParaRPr lang="en-US" dirty="0"/>
          </a:p>
        </p:txBody>
      </p:sp>
      <p:sp>
        <p:nvSpPr>
          <p:cNvPr id="8" name="7 - Θέση περιεχομένου"/>
          <p:cNvSpPr>
            <a:spLocks noGrp="1"/>
          </p:cNvSpPr>
          <p:nvPr>
            <p:ph sz="quarter" idx="1"/>
          </p:nvPr>
        </p:nvSpPr>
        <p:spPr>
          <a:xfrm>
            <a:off x="609600" y="1219200"/>
            <a:ext cx="10972800"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8534400" y="6355080"/>
            <a:ext cx="3048000" cy="365760"/>
          </a:xfrm>
        </p:spPr>
        <p:txBody>
          <a:bodyPr/>
          <a:lstStyle/>
          <a:p>
            <a:fld id="{C35BB1C6-BF8F-4481-8AB2-603A1C8A906A}" type="datetimeFigureOut">
              <a:rPr lang="en-US" smtClean="0"/>
              <a:pPr/>
              <a:t>12/7/2017</a:t>
            </a:fld>
            <a:endParaRPr lang="en-US" dirty="0"/>
          </a:p>
        </p:txBody>
      </p:sp>
      <p:sp>
        <p:nvSpPr>
          <p:cNvPr id="5" name="4 - Θέση υποσέλιδου"/>
          <p:cNvSpPr>
            <a:spLocks noGrp="1"/>
          </p:cNvSpPr>
          <p:nvPr>
            <p:ph type="ftr" sz="quarter" idx="11"/>
          </p:nvPr>
        </p:nvSpPr>
        <p:spPr>
          <a:xfrm>
            <a:off x="3864864" y="6355080"/>
            <a:ext cx="4632960" cy="365760"/>
          </a:xfrm>
        </p:spPr>
        <p:txBody>
          <a:bodyPr/>
          <a:lstStyle/>
          <a:p>
            <a:endParaRPr lang="en-US" dirty="0"/>
          </a:p>
        </p:txBody>
      </p:sp>
      <p:sp>
        <p:nvSpPr>
          <p:cNvPr id="6" name="5 - Θέση αριθμού διαφάνειας"/>
          <p:cNvSpPr>
            <a:spLocks noGrp="1"/>
          </p:cNvSpPr>
          <p:nvPr>
            <p:ph type="sldNum" sz="quarter" idx="12"/>
          </p:nvPr>
        </p:nvSpPr>
        <p:spPr>
          <a:xfrm>
            <a:off x="1426464" y="6355080"/>
            <a:ext cx="2027936" cy="365760"/>
          </a:xfrm>
        </p:spPr>
        <p:txBody>
          <a:bodyPr/>
          <a:lstStyle/>
          <a:p>
            <a:fld id="{6D22F896-40B5-4ADD-8801-0D06FADFA095}" type="slidenum">
              <a:rPr lang="en-US" smtClean="0"/>
              <a:pPr/>
              <a:t>‹#›</a:t>
            </a:fld>
            <a:endParaRPr lang="en-US" dirty="0"/>
          </a:p>
        </p:txBody>
      </p:sp>
      <p:sp>
        <p:nvSpPr>
          <p:cNvPr id="7" name="6 - Ορθογώνιο"/>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28600"/>
            <a:ext cx="10972800" cy="914400"/>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C35BB1C6-BF8F-4481-8AB2-603A1C8A906A}" type="datetimeFigureOut">
              <a:rPr lang="en-US" smtClean="0"/>
              <a:pPr/>
              <a:t>12/7/2017</a:t>
            </a:fld>
            <a:endParaRPr lang="en-US" dirty="0"/>
          </a:p>
        </p:txBody>
      </p:sp>
      <p:sp>
        <p:nvSpPr>
          <p:cNvPr id="6" name="5 - Θέση υποσέλιδου"/>
          <p:cNvSpPr>
            <a:spLocks noGrp="1"/>
          </p:cNvSpPr>
          <p:nvPr>
            <p:ph type="ftr" sz="quarter" idx="11"/>
          </p:nvPr>
        </p:nvSpPr>
        <p:spPr/>
        <p:txBody>
          <a:bodyPr/>
          <a:lstStyle/>
          <a:p>
            <a:endParaRPr lang="en-US" dirty="0"/>
          </a:p>
        </p:txBody>
      </p:sp>
      <p:sp>
        <p:nvSpPr>
          <p:cNvPr id="7" name="6 - Θέση αριθμού διαφάνειας"/>
          <p:cNvSpPr>
            <a:spLocks noGrp="1"/>
          </p:cNvSpPr>
          <p:nvPr>
            <p:ph type="sldNum" sz="quarter" idx="12"/>
          </p:nvPr>
        </p:nvSpPr>
        <p:spPr/>
        <p:txBody>
          <a:bodyPr/>
          <a:lstStyle/>
          <a:p>
            <a:fld id="{6D22F896-40B5-4ADD-8801-0D06FADFA095}" type="slidenum">
              <a:rPr lang="en-US" smtClean="0"/>
              <a:pPr/>
              <a:t>‹#›</a:t>
            </a:fld>
            <a:endParaRPr lang="en-US" dirty="0"/>
          </a:p>
        </p:txBody>
      </p:sp>
      <p:sp>
        <p:nvSpPr>
          <p:cNvPr id="9" name="8 - Θέση περιεχομένου"/>
          <p:cNvSpPr>
            <a:spLocks noGrp="1"/>
          </p:cNvSpPr>
          <p:nvPr>
            <p:ph sz="quarter" idx="1"/>
          </p:nvPr>
        </p:nvSpPr>
        <p:spPr>
          <a:xfrm>
            <a:off x="609600" y="1219200"/>
            <a:ext cx="5388864"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6176264" y="1216152"/>
            <a:ext cx="5388864"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28600"/>
            <a:ext cx="10972800" cy="9144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C35BB1C6-BF8F-4481-8AB2-603A1C8A906A}" type="datetimeFigureOut">
              <a:rPr lang="en-US" smtClean="0"/>
              <a:pPr/>
              <a:t>12/7/2017</a:t>
            </a:fld>
            <a:endParaRPr lang="en-US" dirty="0"/>
          </a:p>
        </p:txBody>
      </p:sp>
      <p:sp>
        <p:nvSpPr>
          <p:cNvPr id="8" name="7 - Θέση υποσέλιδου"/>
          <p:cNvSpPr>
            <a:spLocks noGrp="1"/>
          </p:cNvSpPr>
          <p:nvPr>
            <p:ph type="ftr" sz="quarter" idx="11"/>
          </p:nvPr>
        </p:nvSpPr>
        <p:spPr/>
        <p:txBody>
          <a:bodyPr/>
          <a:lstStyle/>
          <a:p>
            <a:endParaRPr lang="en-US" dirty="0"/>
          </a:p>
        </p:txBody>
      </p:sp>
      <p:sp>
        <p:nvSpPr>
          <p:cNvPr id="9" name="8 - Θέση αριθμού διαφάνειας"/>
          <p:cNvSpPr>
            <a:spLocks noGrp="1"/>
          </p:cNvSpPr>
          <p:nvPr>
            <p:ph type="sldNum" sz="quarter" idx="12"/>
          </p:nvPr>
        </p:nvSpPr>
        <p:spPr/>
        <p:txBody>
          <a:bodyPr/>
          <a:lstStyle/>
          <a:p>
            <a:fld id="{6D22F896-40B5-4ADD-8801-0D06FADFA095}" type="slidenum">
              <a:rPr lang="en-US" smtClean="0"/>
              <a:pPr/>
              <a:t>‹#›</a:t>
            </a:fld>
            <a:endParaRPr lang="en-US" dirty="0"/>
          </a:p>
        </p:txBody>
      </p:sp>
      <p:sp>
        <p:nvSpPr>
          <p:cNvPr id="11" name="10 - Θέση περιεχομένου"/>
          <p:cNvSpPr>
            <a:spLocks noGrp="1"/>
          </p:cNvSpPr>
          <p:nvPr>
            <p:ph sz="quarter" idx="2"/>
          </p:nvPr>
        </p:nvSpPr>
        <p:spPr>
          <a:xfrm>
            <a:off x="609600" y="2133600"/>
            <a:ext cx="5384800" cy="4038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6197600" y="2133600"/>
            <a:ext cx="5384800" cy="4038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28600"/>
            <a:ext cx="10972800" cy="914400"/>
          </a:xfrm>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C35BB1C6-BF8F-4481-8AB2-603A1C8A906A}" type="datetimeFigureOut">
              <a:rPr lang="en-US" smtClean="0"/>
              <a:pPr/>
              <a:t>12/7/2017</a:t>
            </a:fld>
            <a:endParaRPr lang="en-US" dirty="0"/>
          </a:p>
        </p:txBody>
      </p:sp>
      <p:sp>
        <p:nvSpPr>
          <p:cNvPr id="4" name="3 - Θέση υποσέλιδου"/>
          <p:cNvSpPr>
            <a:spLocks noGrp="1"/>
          </p:cNvSpPr>
          <p:nvPr>
            <p:ph type="ftr" sz="quarter" idx="11"/>
          </p:nvPr>
        </p:nvSpPr>
        <p:spPr/>
        <p:txBody>
          <a:bodyPr/>
          <a:lstStyle/>
          <a:p>
            <a:endParaRPr lang="en-US" dirty="0"/>
          </a:p>
        </p:txBody>
      </p:sp>
      <p:sp>
        <p:nvSpPr>
          <p:cNvPr id="5" name="4 - Θέση αριθμού διαφάνειας"/>
          <p:cNvSpPr>
            <a:spLocks noGrp="1"/>
          </p:cNvSpPr>
          <p:nvPr>
            <p:ph type="sldNum" sz="quarter" idx="12"/>
          </p:nvPr>
        </p:nvSpPr>
        <p:spPr/>
        <p:txBody>
          <a:bodyPr/>
          <a:lstStyle/>
          <a:p>
            <a:fld id="{6D22F896-40B5-4ADD-8801-0D06FADFA095}" type="slidenum">
              <a:rPr lang="en-US" smtClean="0"/>
              <a:pPr/>
              <a:t>‹#›</a:t>
            </a:fld>
            <a:endParaRPr lang="en-US" dirty="0"/>
          </a:p>
        </p:txBody>
      </p:sp>
      <p:sp>
        <p:nvSpPr>
          <p:cNvPr id="6" name="5 - Ισοσκελές τρίγωνο"/>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35BB1C6-BF8F-4481-8AB2-603A1C8A906A}" type="datetimeFigureOut">
              <a:rPr lang="en-US" smtClean="0"/>
              <a:pPr/>
              <a:t>12/7/2017</a:t>
            </a:fld>
            <a:endParaRPr lang="en-US" dirty="0"/>
          </a:p>
        </p:txBody>
      </p:sp>
      <p:sp>
        <p:nvSpPr>
          <p:cNvPr id="3" name="2 - Θέση υποσέλιδου"/>
          <p:cNvSpPr>
            <a:spLocks noGrp="1"/>
          </p:cNvSpPr>
          <p:nvPr>
            <p:ph type="ftr" sz="quarter" idx="11"/>
          </p:nvPr>
        </p:nvSpPr>
        <p:spPr/>
        <p:txBody>
          <a:bodyPr/>
          <a:lstStyle/>
          <a:p>
            <a:endParaRPr lang="en-US" dirty="0"/>
          </a:p>
        </p:txBody>
      </p:sp>
      <p:sp>
        <p:nvSpPr>
          <p:cNvPr id="4" name="3 - Θέση αριθμού διαφάνειας"/>
          <p:cNvSpPr>
            <a:spLocks noGrp="1"/>
          </p:cNvSpPr>
          <p:nvPr>
            <p:ph type="sldNum" sz="quarter" idx="12"/>
          </p:nvPr>
        </p:nvSpPr>
        <p:spPr/>
        <p:txBody>
          <a:bodyPr/>
          <a:lstStyle/>
          <a:p>
            <a:fld id="{6D22F896-40B5-4ADD-8801-0D06FADFA095}" type="slidenum">
              <a:rPr lang="en-US" smtClean="0"/>
              <a:pPr/>
              <a:t>‹#›</a:t>
            </a:fld>
            <a:endParaRPr lang="en-US" dirty="0"/>
          </a:p>
        </p:txBody>
      </p:sp>
      <p:sp>
        <p:nvSpPr>
          <p:cNvPr id="5" name="4 - Ευθεία γραμμή σύνδεσης"/>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 Ισοσκελές τρίγωνο"/>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35BB1C6-BF8F-4481-8AB2-603A1C8A906A}" type="datetimeFigureOut">
              <a:rPr lang="en-US" smtClean="0"/>
              <a:pPr/>
              <a:t>12/7/2017</a:t>
            </a:fld>
            <a:endParaRPr lang="en-US" dirty="0"/>
          </a:p>
        </p:txBody>
      </p:sp>
      <p:sp>
        <p:nvSpPr>
          <p:cNvPr id="6" name="5 - Θέση υποσέλιδου"/>
          <p:cNvSpPr>
            <a:spLocks noGrp="1"/>
          </p:cNvSpPr>
          <p:nvPr>
            <p:ph type="ftr" sz="quarter" idx="11"/>
          </p:nvPr>
        </p:nvSpPr>
        <p:spPr/>
        <p:txBody>
          <a:bodyPr/>
          <a:lstStyle/>
          <a:p>
            <a:endParaRPr lang="en-US" dirty="0"/>
          </a:p>
        </p:txBody>
      </p:sp>
      <p:sp>
        <p:nvSpPr>
          <p:cNvPr id="7" name="6 - Θέση αριθμού διαφάνειας"/>
          <p:cNvSpPr>
            <a:spLocks noGrp="1"/>
          </p:cNvSpPr>
          <p:nvPr>
            <p:ph type="sldNum" sz="quarter" idx="12"/>
          </p:nvPr>
        </p:nvSpPr>
        <p:spPr/>
        <p:txBody>
          <a:bodyPr/>
          <a:lstStyle/>
          <a:p>
            <a:fld id="{6D22F896-40B5-4ADD-8801-0D06FADFA095}" type="slidenum">
              <a:rPr lang="en-US" smtClean="0"/>
              <a:pPr/>
              <a:t>‹#›</a:t>
            </a:fld>
            <a:endParaRPr lang="en-US" dirty="0"/>
          </a:p>
        </p:txBody>
      </p:sp>
      <p:sp>
        <p:nvSpPr>
          <p:cNvPr id="8" name="7 - Ευθεία γραμμή σύνδεσης"/>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 Ευθεία γραμμή σύνδεσης"/>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Ισοσκελές τρίγωνο"/>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περιεχομένου"/>
          <p:cNvSpPr>
            <a:spLocks noGrp="1"/>
          </p:cNvSpPr>
          <p:nvPr>
            <p:ph sz="quarter" idx="1"/>
          </p:nvPr>
        </p:nvSpPr>
        <p:spPr>
          <a:xfrm>
            <a:off x="406400" y="304800"/>
            <a:ext cx="76200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35BB1C6-BF8F-4481-8AB2-603A1C8A906A}" type="datetimeFigureOut">
              <a:rPr lang="en-US" smtClean="0"/>
              <a:pPr/>
              <a:t>12/7/2017</a:t>
            </a:fld>
            <a:endParaRPr lang="en-US" dirty="0"/>
          </a:p>
        </p:txBody>
      </p:sp>
      <p:sp>
        <p:nvSpPr>
          <p:cNvPr id="6" name="5 - Θέση υποσέλιδου"/>
          <p:cNvSpPr>
            <a:spLocks noGrp="1"/>
          </p:cNvSpPr>
          <p:nvPr>
            <p:ph type="ftr" sz="quarter" idx="11"/>
          </p:nvPr>
        </p:nvSpPr>
        <p:spPr/>
        <p:txBody>
          <a:bodyPr/>
          <a:lstStyle/>
          <a:p>
            <a:endParaRPr lang="en-US" dirty="0"/>
          </a:p>
        </p:txBody>
      </p:sp>
      <p:sp>
        <p:nvSpPr>
          <p:cNvPr id="7" name="6 - Θέση αριθμού διαφάνειας"/>
          <p:cNvSpPr>
            <a:spLocks noGrp="1"/>
          </p:cNvSpPr>
          <p:nvPr>
            <p:ph type="sldNum" sz="quarter" idx="12"/>
          </p:nvPr>
        </p:nvSpPr>
        <p:spPr/>
        <p:txBody>
          <a:bodyPr/>
          <a:lstStyle/>
          <a:p>
            <a:fld id="{6D22F896-40B5-4ADD-8801-0D06FADFA095}" type="slidenum">
              <a:rPr lang="en-US" smtClean="0"/>
              <a:pPr/>
              <a:t>‹#›</a:t>
            </a:fld>
            <a:endParaRPr lang="en-US" dirty="0"/>
          </a:p>
        </p:txBody>
      </p:sp>
      <p:sp>
        <p:nvSpPr>
          <p:cNvPr id="8" name="7 - Ευθεία γραμμή σύνδεσης"/>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 Ισοσκελές τρίγωνο"/>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152400"/>
            <a:ext cx="10972800" cy="990600"/>
          </a:xfrm>
          <a:prstGeom prst="rect">
            <a:avLst/>
          </a:prstGeom>
        </p:spPr>
        <p:txBody>
          <a:bodyPr vert="horz"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fld id="{C35BB1C6-BF8F-4481-8AB2-603A1C8A906A}" type="datetimeFigureOut">
              <a:rPr lang="en-US" smtClean="0"/>
              <a:pPr/>
              <a:t>12/7/2017</a:t>
            </a:fld>
            <a:endParaRPr lang="en-US" dirty="0"/>
          </a:p>
        </p:txBody>
      </p:sp>
      <p:sp>
        <p:nvSpPr>
          <p:cNvPr id="3" name="2 - Θέση υποσέλιδου"/>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endParaRPr lang="en-US" dirty="0"/>
          </a:p>
        </p:txBody>
      </p:sp>
      <p:sp>
        <p:nvSpPr>
          <p:cNvPr id="23" name="22 - Θέση αριθμού διαφάνειας"/>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fld id="{6D22F896-40B5-4ADD-8801-0D06FADFA095}" type="slidenum">
              <a:rPr lang="en-US" smtClean="0"/>
              <a:pPr/>
              <a:t>‹#›</a:t>
            </a:fld>
            <a:endParaRPr lang="en-US" dirty="0"/>
          </a:p>
        </p:txBody>
      </p:sp>
      <p:sp>
        <p:nvSpPr>
          <p:cNvPr id="28" name="27 - Ευθεία γραμμή σύνδεσης"/>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 Ευθεία γραμμή σύνδεσης"/>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 Ισοσκελές τρίγωνο"/>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hf sldNum="0"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Εικόνα" descr="ppt_pres_img1.jpg"/>
          <p:cNvPicPr>
            <a:picLocks noChangeAspect="1"/>
          </p:cNvPicPr>
          <p:nvPr/>
        </p:nvPicPr>
        <p:blipFill>
          <a:blip r:embed="rId2"/>
          <a:stretch>
            <a:fillRect/>
          </a:stretch>
        </p:blipFill>
        <p:spPr>
          <a:xfrm>
            <a:off x="344667" y="386990"/>
            <a:ext cx="9334500" cy="3105150"/>
          </a:xfrm>
          <a:prstGeom prst="rect">
            <a:avLst/>
          </a:prstGeom>
        </p:spPr>
      </p:pic>
      <p:sp>
        <p:nvSpPr>
          <p:cNvPr id="2" name="Title 1"/>
          <p:cNvSpPr>
            <a:spLocks noGrp="1"/>
          </p:cNvSpPr>
          <p:nvPr>
            <p:ph type="ctrTitle"/>
          </p:nvPr>
        </p:nvSpPr>
        <p:spPr>
          <a:xfrm>
            <a:off x="1581873" y="2924175"/>
            <a:ext cx="9144000" cy="1343930"/>
          </a:xfrm>
        </p:spPr>
        <p:txBody>
          <a:bodyPr>
            <a:normAutofit/>
          </a:bodyPr>
          <a:lstStyle/>
          <a:p>
            <a:pPr algn="ctr"/>
            <a:r>
              <a:rPr lang="el-GR" b="1" dirty="0"/>
              <a:t>ΕΝΕΡΓΕΙΑΚΕΣ </a:t>
            </a:r>
            <a:r>
              <a:rPr lang="el-GR" b="1" dirty="0" smtClean="0"/>
              <a:t>ΚΟΙΝΟΤΗΤΕΣ</a:t>
            </a:r>
            <a:endParaRPr lang="en-US" dirty="0"/>
          </a:p>
        </p:txBody>
      </p:sp>
      <p:sp>
        <p:nvSpPr>
          <p:cNvPr id="3" name="Subtitle 2"/>
          <p:cNvSpPr>
            <a:spLocks noGrp="1"/>
          </p:cNvSpPr>
          <p:nvPr>
            <p:ph type="subTitle" idx="1"/>
          </p:nvPr>
        </p:nvSpPr>
        <p:spPr/>
        <p:txBody>
          <a:bodyPr/>
          <a:lstStyle/>
          <a:p>
            <a:pPr algn="l"/>
            <a:r>
              <a:rPr lang="el-GR" dirty="0" smtClean="0"/>
              <a:t>Δημήτρης Τσέκερης – Ειδικός Σύμβουλος για θέματα ΑΠΕ &amp; Ηλ. Ενέργειας</a:t>
            </a:r>
            <a:endParaRPr lang="el-GR" dirty="0"/>
          </a:p>
          <a:p>
            <a:endParaRPr lang="el-GR" dirty="0" smtClean="0"/>
          </a:p>
        </p:txBody>
      </p:sp>
      <p:sp>
        <p:nvSpPr>
          <p:cNvPr id="5" name="4 - Ορθογώνιο"/>
          <p:cNvSpPr/>
          <p:nvPr/>
        </p:nvSpPr>
        <p:spPr>
          <a:xfrm>
            <a:off x="1563584" y="3794604"/>
            <a:ext cx="8170965" cy="1138773"/>
          </a:xfrm>
          <a:prstGeom prst="rect">
            <a:avLst/>
          </a:prstGeom>
        </p:spPr>
        <p:txBody>
          <a:bodyPr wrap="square">
            <a:spAutoFit/>
          </a:bodyPr>
          <a:lstStyle/>
          <a:p>
            <a:r>
              <a:rPr lang="el-GR" b="1" dirty="0" smtClean="0"/>
              <a:t>Το </a:t>
            </a:r>
            <a:r>
              <a:rPr lang="el-GR" b="1" dirty="0" smtClean="0"/>
              <a:t>νέο νομοθετικό </a:t>
            </a:r>
            <a:r>
              <a:rPr lang="el-GR" b="1" dirty="0" smtClean="0"/>
              <a:t>πλαίσιο </a:t>
            </a:r>
            <a:r>
              <a:rPr lang="el-GR" b="1" dirty="0" smtClean="0"/>
              <a:t>για </a:t>
            </a:r>
            <a:r>
              <a:rPr lang="el-GR" b="1" dirty="0" smtClean="0"/>
              <a:t>την υλοποίηση έργων </a:t>
            </a:r>
            <a:r>
              <a:rPr lang="el-GR" b="1" dirty="0" smtClean="0"/>
              <a:t>ΑΠΕ από </a:t>
            </a:r>
            <a:r>
              <a:rPr lang="el-GR" b="1" dirty="0" smtClean="0"/>
              <a:t>τις Ενεργειακές Κοινότητες στην Ελλάδα</a:t>
            </a:r>
          </a:p>
          <a:p>
            <a:r>
              <a:rPr lang="el-GR" b="1" dirty="0" smtClean="0"/>
              <a:t/>
            </a:r>
            <a:br>
              <a:rPr lang="el-GR" b="1" dirty="0" smtClean="0"/>
            </a:br>
            <a:r>
              <a:rPr lang="en-US" sz="1400" b="1" dirty="0" smtClean="0">
                <a:latin typeface="Arial Black" pitchFamily="34" charset="0"/>
              </a:rPr>
              <a:t>07/12</a:t>
            </a:r>
            <a:r>
              <a:rPr lang="el-GR" sz="1400" b="1" dirty="0" smtClean="0">
                <a:latin typeface="Arial Black" pitchFamily="34" charset="0"/>
              </a:rPr>
              <a:t>/2017</a:t>
            </a:r>
            <a:endParaRPr lang="el-GR" b="1" dirty="0">
              <a:latin typeface="Arial Black" pitchFamily="34" charset="0"/>
            </a:endParaRPr>
          </a:p>
        </p:txBody>
      </p:sp>
      <p:pic>
        <p:nvPicPr>
          <p:cNvPr id="6" name="Picture 7"/>
          <p:cNvPicPr>
            <a:picLocks noChangeAspect="1" noChangeArrowheads="1"/>
          </p:cNvPicPr>
          <p:nvPr/>
        </p:nvPicPr>
        <p:blipFill>
          <a:blip r:embed="rId3"/>
          <a:srcRect/>
          <a:stretch>
            <a:fillRect/>
          </a:stretch>
        </p:blipFill>
        <p:spPr bwMode="auto">
          <a:xfrm>
            <a:off x="10283825" y="146050"/>
            <a:ext cx="1752600" cy="857250"/>
          </a:xfrm>
          <a:prstGeom prst="rect">
            <a:avLst/>
          </a:prstGeom>
          <a:noFill/>
          <a:ln w="9525">
            <a:noFill/>
            <a:miter lim="800000"/>
            <a:headEnd/>
            <a:tailEnd/>
          </a:ln>
        </p:spPr>
      </p:pic>
    </p:spTree>
    <p:extLst>
      <p:ext uri="{BB962C8B-B14F-4D97-AF65-F5344CB8AC3E}">
        <p14:creationId xmlns:p14="http://schemas.microsoft.com/office/powerpoint/2010/main" xmlns="" val="16770592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l-GR" smtClean="0"/>
              <a:t>Παραδείγματα Ε.Κοιν. σε Νησιωτικές Περιοχές</a:t>
            </a:r>
            <a:endParaRPr lang="en-US" smtClean="0"/>
          </a:p>
        </p:txBody>
      </p:sp>
      <p:sp>
        <p:nvSpPr>
          <p:cNvPr id="25603" name="Content Placeholder 2"/>
          <p:cNvSpPr>
            <a:spLocks noGrp="1"/>
          </p:cNvSpPr>
          <p:nvPr>
            <p:ph sz="quarter" idx="1"/>
          </p:nvPr>
        </p:nvSpPr>
        <p:spPr>
          <a:xfrm>
            <a:off x="217488" y="1154113"/>
            <a:ext cx="11517312" cy="5281612"/>
          </a:xfrm>
        </p:spPr>
        <p:txBody>
          <a:bodyPr/>
          <a:lstStyle/>
          <a:p>
            <a:pPr algn="just" eaLnBrk="1" hangingPunct="1"/>
            <a:endParaRPr lang="el-GR" sz="1200" b="1" smtClean="0">
              <a:ea typeface="Calibri" pitchFamily="34" charset="0"/>
              <a:cs typeface="Calibri" pitchFamily="34" charset="0"/>
            </a:endParaRPr>
          </a:p>
          <a:p>
            <a:pPr algn="just" eaLnBrk="1" hangingPunct="1"/>
            <a:r>
              <a:rPr lang="el-GR" sz="1800" b="1" smtClean="0">
                <a:ea typeface="Calibri" pitchFamily="34" charset="0"/>
                <a:cs typeface="Calibri" pitchFamily="34" charset="0"/>
              </a:rPr>
              <a:t>ΜΟΝΑΔΑ ΑΦΑΛΑΤΩΣΗΣ ΜΕ ΑΠΕ</a:t>
            </a:r>
          </a:p>
          <a:p>
            <a:pPr eaLnBrk="1" hangingPunct="1">
              <a:buFont typeface="Wingdings 3" pitchFamily="18" charset="2"/>
              <a:buNone/>
            </a:pPr>
            <a:r>
              <a:rPr lang="el-GR" sz="1800" smtClean="0">
                <a:ea typeface="Calibri" pitchFamily="34" charset="0"/>
                <a:cs typeface="Calibri" pitchFamily="34" charset="0"/>
              </a:rPr>
              <a:t>	Κάτοικοι και επιχειρήσεις ενός νησιού, μπορούν να δημιουργήσουν μία  Ενεργειακή Κοινότητα με συμμετοχή και του Δήμου, προκειμένου να υλοποιήσουν μία μονάδα αφαλάτωσης με ΑΠΕ (πχ με ανεμογεννήτρια), για να αντιμετωπίσουν το πρόβλημα έλλειψης νερού.</a:t>
            </a:r>
          </a:p>
          <a:p>
            <a:pPr eaLnBrk="1" hangingPunct="1">
              <a:buFont typeface="Wingdings 3" pitchFamily="18" charset="2"/>
              <a:buNone/>
            </a:pPr>
            <a:endParaRPr lang="el-GR" sz="1400" smtClean="0">
              <a:ea typeface="Calibri" pitchFamily="34" charset="0"/>
              <a:cs typeface="Calibri" pitchFamily="34" charset="0"/>
            </a:endParaRPr>
          </a:p>
          <a:p>
            <a:pPr marL="273050" lvl="1" algn="just" eaLnBrk="1" hangingPunct="1">
              <a:spcBef>
                <a:spcPts val="600"/>
              </a:spcBef>
              <a:buClr>
                <a:schemeClr val="accent1"/>
              </a:buClr>
            </a:pPr>
            <a:r>
              <a:rPr lang="el-GR" sz="1800" b="1" smtClean="0">
                <a:solidFill>
                  <a:schemeClr val="tx1"/>
                </a:solidFill>
                <a:ea typeface="Calibri" pitchFamily="34" charset="0"/>
                <a:cs typeface="Calibri" pitchFamily="34" charset="0"/>
              </a:rPr>
              <a:t>ΟΛΟΚΛΗΡΩΜΕΝΟ ΣΥΣΤΗΜΑ ΑΠΕ ΜΕ ΑΠΟΘΗΚΕΥΣΗ</a:t>
            </a:r>
          </a:p>
          <a:p>
            <a:pPr eaLnBrk="1" hangingPunct="1">
              <a:buFont typeface="Wingdings 3" pitchFamily="18" charset="2"/>
              <a:buNone/>
            </a:pPr>
            <a:r>
              <a:rPr lang="el-GR" sz="1800" smtClean="0">
                <a:ea typeface="Calibri" pitchFamily="34" charset="0"/>
                <a:cs typeface="Calibri" pitchFamily="34" charset="0"/>
              </a:rPr>
              <a:t>	Κάτοικοι και επιχειρήσεις ενός μικρού μη διασυνδεδεμένου νησιού, μπορούν να δημιουργήσουν μία  Ενεργειακή Κοινότητα με συμμετοχή του Δήμου, Επιμελητηρίων, κλπ προκειμένου να εγκαταστήσουν ένα ολοκληρωμένο σύστημα ΑΠΕ με σύστημα αποθήκευσης για τη διαχείριση ηλεκτρικής ενέργειας στο αυτόνομο σύστημα.</a:t>
            </a:r>
          </a:p>
          <a:p>
            <a:pPr eaLnBrk="1" hangingPunct="1">
              <a:buFont typeface="Wingdings 3" pitchFamily="18" charset="2"/>
              <a:buNone/>
            </a:pPr>
            <a:endParaRPr lang="el-GR" sz="1400" smtClean="0">
              <a:ea typeface="Calibri" pitchFamily="34" charset="0"/>
              <a:cs typeface="Calibri" pitchFamily="34" charset="0"/>
            </a:endParaRPr>
          </a:p>
          <a:p>
            <a:pPr marL="273050" lvl="1" algn="just" eaLnBrk="1" hangingPunct="1">
              <a:spcBef>
                <a:spcPts val="600"/>
              </a:spcBef>
              <a:buClr>
                <a:schemeClr val="accent1"/>
              </a:buClr>
            </a:pPr>
            <a:r>
              <a:rPr lang="el-GR" sz="1800" b="1" smtClean="0">
                <a:solidFill>
                  <a:schemeClr val="tx1"/>
                </a:solidFill>
                <a:ea typeface="Calibri" pitchFamily="34" charset="0"/>
                <a:cs typeface="Calibri" pitchFamily="34" charset="0"/>
              </a:rPr>
              <a:t>ΠΡΟΩΘΗΣΗ ΗΛΕΚΤΡΟΚΙΝΗΣΗΣ</a:t>
            </a:r>
          </a:p>
          <a:p>
            <a:pPr marL="273050" lvl="1" algn="just" eaLnBrk="1" hangingPunct="1">
              <a:spcBef>
                <a:spcPts val="600"/>
              </a:spcBef>
              <a:buClr>
                <a:schemeClr val="accent1"/>
              </a:buClr>
              <a:buFont typeface="Wingdings 3" pitchFamily="18" charset="2"/>
              <a:buNone/>
            </a:pPr>
            <a:r>
              <a:rPr lang="el-GR" sz="1800" smtClean="0">
                <a:solidFill>
                  <a:schemeClr val="tx1"/>
                </a:solidFill>
                <a:ea typeface="Calibri" pitchFamily="34" charset="0"/>
                <a:cs typeface="Calibri" pitchFamily="34" charset="0"/>
              </a:rPr>
              <a:t>	Κάτοικοι και επιχειρήσεις (πρατήρια καυσίμων, τουριστικές επιχειρήσεις, επιχειρήσεις ενοικιάσεων οχημάτων, κλπ) μίας πόλης ή ενός νησιού, δημιουργούν μία Ενεργειακή Κοινότητα, για την εγκατάσταση υποδομών σταθμών φόρτισης ηλεκτρικών οχημάτων (ηλεκτρικά ποδήλατα, μοτοποδήλατα, μικρά οχήματα, κλπ) και την ενοικίαση των ηλεκτρικών οχημάτων  στους επισκέπτες/τουρίστες της πόλης ή του νησιού.</a:t>
            </a:r>
          </a:p>
        </p:txBody>
      </p:sp>
      <p:pic>
        <p:nvPicPr>
          <p:cNvPr id="25604"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l-GR" smtClean="0"/>
              <a:t>Λοιπά Παραδείγματα Ε.Κοιν.</a:t>
            </a:r>
            <a:endParaRPr lang="en-US" smtClean="0"/>
          </a:p>
        </p:txBody>
      </p:sp>
      <p:sp>
        <p:nvSpPr>
          <p:cNvPr id="26627" name="Content Placeholder 2"/>
          <p:cNvSpPr>
            <a:spLocks noGrp="1"/>
          </p:cNvSpPr>
          <p:nvPr>
            <p:ph sz="quarter" idx="1"/>
          </p:nvPr>
        </p:nvSpPr>
        <p:spPr>
          <a:xfrm>
            <a:off x="217488" y="1154113"/>
            <a:ext cx="11517312" cy="4430712"/>
          </a:xfrm>
        </p:spPr>
        <p:txBody>
          <a:bodyPr/>
          <a:lstStyle/>
          <a:p>
            <a:pPr algn="just" eaLnBrk="1" hangingPunct="1"/>
            <a:endParaRPr lang="el-GR" sz="1800" b="1" smtClean="0">
              <a:ea typeface="Calibri" pitchFamily="34" charset="0"/>
              <a:cs typeface="Calibri" pitchFamily="34" charset="0"/>
            </a:endParaRPr>
          </a:p>
          <a:p>
            <a:pPr algn="just" eaLnBrk="1" hangingPunct="1"/>
            <a:r>
              <a:rPr lang="el-GR" sz="1800" b="1" smtClean="0">
                <a:ea typeface="Calibri" pitchFamily="34" charset="0"/>
                <a:cs typeface="Calibri" pitchFamily="34" charset="0"/>
              </a:rPr>
              <a:t>ΠΡΟΜΗΘΕΙΑ ΗΛΕΚΤΡΙΚΗΣ ΕΝΕΡΓΕΙΑΣ</a:t>
            </a:r>
          </a:p>
          <a:p>
            <a:pPr eaLnBrk="1" hangingPunct="1">
              <a:buFont typeface="Wingdings 3" pitchFamily="18" charset="2"/>
              <a:buNone/>
            </a:pPr>
            <a:r>
              <a:rPr lang="el-GR" sz="1800" smtClean="0">
                <a:ea typeface="Calibri" pitchFamily="34" charset="0"/>
                <a:cs typeface="Calibri" pitchFamily="34" charset="0"/>
              </a:rPr>
              <a:t>	Σε μία Περιφέρεια, τοπικές επιχειρήσεις και κάτοικοι με την πιθανή συμμετοχή ΟΤΑ δημιουργούν μία Ενεργειακή Κοινότητα, με σκοπό την προμήθεια ηλεκτρικής ενέργειας ή/και φυσικού αερίου, σε ανταγωνιστικές τιμές, στους καταναλωτές. Η ΕΚΟΙΝ, θα πρέπει να διαθέτει κάποια κεφαλαιακή επάρκεια. </a:t>
            </a:r>
          </a:p>
          <a:p>
            <a:pPr eaLnBrk="1" hangingPunct="1">
              <a:buFont typeface="Wingdings 3" pitchFamily="18" charset="2"/>
              <a:buNone/>
            </a:pPr>
            <a:endParaRPr lang="el-GR" sz="1800" smtClean="0">
              <a:ea typeface="Calibri" pitchFamily="34" charset="0"/>
              <a:cs typeface="Calibri" pitchFamily="34" charset="0"/>
            </a:endParaRPr>
          </a:p>
          <a:p>
            <a:pPr marL="273050" lvl="1" algn="just" eaLnBrk="1" hangingPunct="1">
              <a:spcBef>
                <a:spcPts val="600"/>
              </a:spcBef>
              <a:buClr>
                <a:schemeClr val="accent1"/>
              </a:buClr>
            </a:pPr>
            <a:r>
              <a:rPr lang="el-GR" sz="1800" b="1" smtClean="0">
                <a:ea typeface="Calibri" pitchFamily="34" charset="0"/>
                <a:cs typeface="Calibri" pitchFamily="34" charset="0"/>
              </a:rPr>
              <a:t>ΦΩΤΟΒΟΛΤΑΙΚΟ </a:t>
            </a:r>
            <a:r>
              <a:rPr lang="en-US" sz="1800" b="1" smtClean="0">
                <a:latin typeface="Calibri" pitchFamily="34" charset="0"/>
                <a:ea typeface="Calibri" pitchFamily="34" charset="0"/>
                <a:cs typeface="Calibri" pitchFamily="34" charset="0"/>
              </a:rPr>
              <a:t>– VIRTUAL NET METERING</a:t>
            </a:r>
            <a:endParaRPr lang="el-GR" sz="1800" b="1" smtClean="0">
              <a:ea typeface="Calibri" pitchFamily="34" charset="0"/>
              <a:cs typeface="Calibri" pitchFamily="34" charset="0"/>
            </a:endParaRPr>
          </a:p>
          <a:p>
            <a:pPr eaLnBrk="1" hangingPunct="1">
              <a:buFont typeface="Wingdings 3" pitchFamily="18" charset="2"/>
              <a:buNone/>
            </a:pPr>
            <a:r>
              <a:rPr lang="el-GR" sz="1800" smtClean="0">
                <a:ea typeface="Calibri" pitchFamily="34" charset="0"/>
                <a:cs typeface="Calibri" pitchFamily="34" charset="0"/>
              </a:rPr>
              <a:t>	Πέντε επιχειρήσεις (ξενοδοχεία, κλπ) δημιουργούν μία Ενεργειακή Κοινότητα προκειμένου να εγκαταστήσουν ένα φ/β σύστημα ή και μία α/γ σε ένα ακίνητο που μπορεί να βρίσκεται ακόμη και σε κάποια άλλη περιοχή και εφαρμόζουν εικονικό ενεργειακό συμψηφισμό της παραγόμενης ηλεκτρικής ενέργειας από το φ/β σύστημα ή την α/γ με τις καταναλώσεις των επιχειρήσεων, για να μειώσουν το ενεργειακό τους κόστους.</a:t>
            </a:r>
          </a:p>
          <a:p>
            <a:pPr eaLnBrk="1" hangingPunct="1">
              <a:buFont typeface="Wingdings 3" pitchFamily="18" charset="2"/>
              <a:buNone/>
            </a:pPr>
            <a:endParaRPr lang="el-GR" sz="1600" smtClean="0"/>
          </a:p>
        </p:txBody>
      </p:sp>
      <p:pic>
        <p:nvPicPr>
          <p:cNvPr id="26628"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noChangeArrowheads="1"/>
          </p:cNvPicPr>
          <p:nvPr/>
        </p:nvPicPr>
        <p:blipFill>
          <a:blip r:embed="rId3"/>
          <a:srcRect/>
          <a:stretch>
            <a:fillRect/>
          </a:stretch>
        </p:blipFill>
        <p:spPr bwMode="auto">
          <a:xfrm>
            <a:off x="10283825" y="146050"/>
            <a:ext cx="1752600" cy="857250"/>
          </a:xfrm>
          <a:prstGeom prst="rect">
            <a:avLst/>
          </a:prstGeom>
          <a:noFill/>
          <a:ln w="9525">
            <a:noFill/>
            <a:miter lim="800000"/>
            <a:headEnd/>
            <a:tailEnd/>
          </a:ln>
        </p:spPr>
      </p:pic>
      <p:sp>
        <p:nvSpPr>
          <p:cNvPr id="6" name="5 - Ορθογώνιο"/>
          <p:cNvSpPr/>
          <p:nvPr/>
        </p:nvSpPr>
        <p:spPr>
          <a:xfrm>
            <a:off x="762882" y="2205872"/>
            <a:ext cx="8428251" cy="1020254"/>
          </a:xfrm>
          <a:prstGeom prst="rect">
            <a:avLst/>
          </a:prstGeom>
          <a:solidFill>
            <a:schemeClr val="bg2">
              <a:lumMod val="50000"/>
            </a:schemeClr>
          </a:solidFill>
          <a:ln w="76200">
            <a:noFill/>
          </a:ln>
          <a:effectLst>
            <a:outerShdw blurRad="152400" dist="317500" dir="5400000" sx="90000" sy="-19000" rotWithShape="0">
              <a:prstClr val="black">
                <a:alpha val="15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l-GR" sz="3200" dirty="0" smtClean="0"/>
              <a:t>Ευχαριστώ για την προσοχή σας!</a:t>
            </a:r>
            <a:endParaRPr lang="el-GR" sz="3200" dirty="0"/>
          </a:p>
        </p:txBody>
      </p:sp>
    </p:spTree>
    <p:extLst>
      <p:ext uri="{BB962C8B-B14F-4D97-AF65-F5344CB8AC3E}">
        <p14:creationId xmlns:p14="http://schemas.microsoft.com/office/powerpoint/2010/main" xmlns="" val="13252186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l-GR" dirty="0" smtClean="0"/>
              <a:t>Ιστορικό</a:t>
            </a:r>
            <a:endParaRPr lang="en-US" dirty="0"/>
          </a:p>
        </p:txBody>
      </p:sp>
      <p:sp>
        <p:nvSpPr>
          <p:cNvPr id="3" name="Content Placeholder 2"/>
          <p:cNvSpPr>
            <a:spLocks noGrp="1"/>
          </p:cNvSpPr>
          <p:nvPr>
            <p:ph sz="quarter" idx="1"/>
          </p:nvPr>
        </p:nvSpPr>
        <p:spPr>
          <a:xfrm>
            <a:off x="6067425" y="1658594"/>
            <a:ext cx="5895975" cy="4646956"/>
          </a:xfrm>
        </p:spPr>
        <p:txBody>
          <a:bodyPr>
            <a:normAutofit/>
          </a:bodyPr>
          <a:lstStyle/>
          <a:p>
            <a:pPr>
              <a:buNone/>
            </a:pPr>
            <a:r>
              <a:rPr lang="el-GR" sz="1200" b="1" u="sng" dirty="0" smtClean="0"/>
              <a:t>Ανάγκη ύπαρξης ολοκληρωμένου θεσμικού πλαισίου – Η Ελλάδα πρωτοπόρος</a:t>
            </a:r>
          </a:p>
          <a:p>
            <a:r>
              <a:rPr lang="el-GR" sz="1400" dirty="0" smtClean="0"/>
              <a:t>Ιανουάριος 2017</a:t>
            </a:r>
            <a:r>
              <a:rPr lang="en-US" sz="1400" dirty="0" smtClean="0"/>
              <a:t>: </a:t>
            </a:r>
            <a:r>
              <a:rPr lang="el-GR" sz="1400" dirty="0" smtClean="0"/>
              <a:t> Συστάθηκε Ομάδας Εργασίας</a:t>
            </a:r>
            <a:r>
              <a:rPr lang="el-GR" sz="1400" dirty="0"/>
              <a:t> </a:t>
            </a:r>
            <a:r>
              <a:rPr lang="el-GR" sz="1400" dirty="0" smtClean="0"/>
              <a:t>με συμμετοχή διαφόρων Φορέων και Υπηρεσιών του ΥΠΕΝ και άλλων συναρμόδιων Υπουργείων και Φορέων</a:t>
            </a:r>
          </a:p>
          <a:p>
            <a:r>
              <a:rPr lang="el-GR" sz="1400" dirty="0" smtClean="0"/>
              <a:t>Εξετάστηκαν διάφορα καλά παραδείγματα Λειτουργίας Ενεργειακών Συνεταιρισμών (Δανία, Γερμανία, Βέλγιο κ.ά.)</a:t>
            </a:r>
          </a:p>
          <a:p>
            <a:r>
              <a:rPr lang="el-GR" sz="1400" dirty="0" smtClean="0"/>
              <a:t>Λήφθηκαν υπόψη οι προτεινόμενες αναθεωρήσεις των </a:t>
            </a:r>
            <a:r>
              <a:rPr lang="el-GR" sz="1400" b="1" dirty="0" smtClean="0"/>
              <a:t>Ευρωπαϊκών Οδηγιών 2009/28/</a:t>
            </a:r>
            <a:r>
              <a:rPr lang="en-US" sz="1400" b="1" dirty="0" smtClean="0"/>
              <a:t>EC</a:t>
            </a:r>
            <a:r>
              <a:rPr lang="el-GR" sz="1400" b="1" dirty="0" smtClean="0"/>
              <a:t> και 2009/72/</a:t>
            </a:r>
            <a:r>
              <a:rPr lang="en-US" sz="1400" b="1" dirty="0" smtClean="0"/>
              <a:t>EC </a:t>
            </a:r>
            <a:r>
              <a:rPr lang="el-GR" sz="1400" dirty="0" smtClean="0"/>
              <a:t>όπως παρουσιάστηκαν στο </a:t>
            </a:r>
            <a:r>
              <a:rPr lang="en-US" sz="1400" b="1" dirty="0" smtClean="0"/>
              <a:t>Clean Energy Package</a:t>
            </a:r>
            <a:r>
              <a:rPr lang="el-GR" sz="1400" dirty="0" smtClean="0"/>
              <a:t> για τους στόχους του 2030. </a:t>
            </a:r>
          </a:p>
          <a:p>
            <a:r>
              <a:rPr lang="el-GR" sz="1400" dirty="0" smtClean="0"/>
              <a:t>Επεξεργάστηκαν και Καταρτίστηκαν τα άρθρα του Νόμου</a:t>
            </a:r>
            <a:endParaRPr lang="en-US" sz="1400" dirty="0" smtClean="0"/>
          </a:p>
          <a:p>
            <a:r>
              <a:rPr lang="el-GR" sz="1400" dirty="0" smtClean="0"/>
              <a:t>Ιούνιος 2017</a:t>
            </a:r>
            <a:r>
              <a:rPr lang="en-US" sz="1400" dirty="0" smtClean="0"/>
              <a:t>: </a:t>
            </a:r>
            <a:r>
              <a:rPr lang="el-GR" sz="1400" dirty="0" smtClean="0"/>
              <a:t> Το Προσχέδιο Νόμου τέθηκε σε Δημόσια Διαβούλευση</a:t>
            </a:r>
          </a:p>
          <a:p>
            <a:r>
              <a:rPr lang="el-GR" sz="1400" dirty="0" smtClean="0"/>
              <a:t>Συγκέντρωση και Επεξεργασία Σχολίων Δημόσιας Διαβούλευσης</a:t>
            </a:r>
          </a:p>
          <a:p>
            <a:r>
              <a:rPr lang="el-GR" sz="1400" dirty="0" smtClean="0"/>
              <a:t>ΚΕΝΕ (Κεντρική Νομοπαρασκευαστική Επιτροπή)</a:t>
            </a:r>
          </a:p>
          <a:p>
            <a:r>
              <a:rPr lang="el-GR" sz="1400" dirty="0" smtClean="0"/>
              <a:t>Βουλή</a:t>
            </a:r>
          </a:p>
          <a:p>
            <a:pPr>
              <a:buNone/>
            </a:pPr>
            <a:endParaRPr lang="el-GR" dirty="0" smtClean="0"/>
          </a:p>
        </p:txBody>
      </p:sp>
      <p:pic>
        <p:nvPicPr>
          <p:cNvPr id="5"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graphicFrame>
        <p:nvGraphicFramePr>
          <p:cNvPr id="7" name="6 - Διάγραμμα"/>
          <p:cNvGraphicFramePr/>
          <p:nvPr/>
        </p:nvGraphicFramePr>
        <p:xfrm>
          <a:off x="346075" y="1590674"/>
          <a:ext cx="5359400" cy="4724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8 - Ορθογώνιο"/>
          <p:cNvSpPr/>
          <p:nvPr/>
        </p:nvSpPr>
        <p:spPr>
          <a:xfrm>
            <a:off x="6267450" y="5076825"/>
            <a:ext cx="5591175" cy="276225"/>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r>
              <a:rPr lang="el-GR" sz="1400" b="1" dirty="0" smtClean="0"/>
              <a:t>Βουλή</a:t>
            </a:r>
          </a:p>
        </p:txBody>
      </p:sp>
      <p:sp>
        <p:nvSpPr>
          <p:cNvPr id="10" name="9 - Ορθογώνιο"/>
          <p:cNvSpPr/>
          <p:nvPr/>
        </p:nvSpPr>
        <p:spPr>
          <a:xfrm>
            <a:off x="383383" y="1731169"/>
            <a:ext cx="1674018" cy="276225"/>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l-GR" sz="1400" b="1" dirty="0" smtClean="0"/>
              <a:t>Αφετηρία</a:t>
            </a:r>
          </a:p>
        </p:txBody>
      </p:sp>
      <p:sp>
        <p:nvSpPr>
          <p:cNvPr id="11" name="10 - Βέλος προς τα κάτω"/>
          <p:cNvSpPr/>
          <p:nvPr/>
        </p:nvSpPr>
        <p:spPr>
          <a:xfrm>
            <a:off x="5791200" y="1704975"/>
            <a:ext cx="390525" cy="3829050"/>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lgn="ctr"/>
            <a:r>
              <a:rPr lang="el-GR" sz="1400" b="1" dirty="0" smtClean="0"/>
              <a:t>ΧΡΟΝΟΛΟΓΙΟ</a:t>
            </a:r>
            <a:endParaRPr lang="el-GR" sz="1100" b="1" dirty="0"/>
          </a:p>
        </p:txBody>
      </p:sp>
      <p:cxnSp>
        <p:nvCxnSpPr>
          <p:cNvPr id="12" name="11 - Ευθεία γραμμή σύνδεσης"/>
          <p:cNvCxnSpPr/>
          <p:nvPr/>
        </p:nvCxnSpPr>
        <p:spPr>
          <a:xfrm>
            <a:off x="3933825" y="1733550"/>
            <a:ext cx="28575" cy="386715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14" name="13 - Ορθογώνιο"/>
          <p:cNvSpPr/>
          <p:nvPr/>
        </p:nvSpPr>
        <p:spPr>
          <a:xfrm>
            <a:off x="2202658" y="1731168"/>
            <a:ext cx="1645442" cy="276225"/>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l-GR" sz="1400" b="1" dirty="0" smtClean="0"/>
              <a:t>Χαρακτηριστικά</a:t>
            </a:r>
          </a:p>
        </p:txBody>
      </p:sp>
      <p:cxnSp>
        <p:nvCxnSpPr>
          <p:cNvPr id="16" name="15 - Ευθεία γραμμή σύνδεσης"/>
          <p:cNvCxnSpPr/>
          <p:nvPr/>
        </p:nvCxnSpPr>
        <p:spPr>
          <a:xfrm>
            <a:off x="2114551" y="1762125"/>
            <a:ext cx="28574" cy="3819525"/>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18" name="17 - Ορθογώνιο"/>
          <p:cNvSpPr/>
          <p:nvPr/>
        </p:nvSpPr>
        <p:spPr>
          <a:xfrm>
            <a:off x="4012408" y="1731168"/>
            <a:ext cx="1645442" cy="276225"/>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l-GR" sz="1400" b="1" dirty="0" smtClean="0"/>
              <a:t>Αποτέλεσμα</a:t>
            </a:r>
          </a:p>
        </p:txBody>
      </p:sp>
      <p:cxnSp>
        <p:nvCxnSpPr>
          <p:cNvPr id="15" name="14 - Ευθεία γραμμή σύνδεσης"/>
          <p:cNvCxnSpPr/>
          <p:nvPr/>
        </p:nvCxnSpPr>
        <p:spPr>
          <a:xfrm>
            <a:off x="5715000" y="1676400"/>
            <a:ext cx="28575" cy="386715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762546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l-GR" dirty="0" smtClean="0"/>
              <a:t>Ορισμός - Σκοπός</a:t>
            </a:r>
            <a:endParaRPr lang="en-US" dirty="0"/>
          </a:p>
        </p:txBody>
      </p:sp>
      <p:pic>
        <p:nvPicPr>
          <p:cNvPr id="5"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sp>
        <p:nvSpPr>
          <p:cNvPr id="7" name="Content Placeholder 2"/>
          <p:cNvSpPr txBox="1">
            <a:spLocks/>
          </p:cNvSpPr>
          <p:nvPr/>
        </p:nvSpPr>
        <p:spPr>
          <a:xfrm>
            <a:off x="952501" y="1304925"/>
            <a:ext cx="10668000" cy="962025"/>
          </a:xfrm>
          <a:prstGeom prst="rect">
            <a:avLst/>
          </a:prstGeom>
          <a:ln w="28575">
            <a:solidFill>
              <a:srgbClr val="C00000"/>
            </a:solidFill>
            <a:prstDash val="dash"/>
          </a:ln>
        </p:spPr>
        <p:txBody>
          <a:bodyPr vert="horz">
            <a:normAutofit fontScale="85000" lnSpcReduction="20000"/>
          </a:bodyPr>
          <a:lstStyle/>
          <a:p>
            <a:pPr marL="274320" lvl="0" indent="-274320" algn="just" defTabSz="914400">
              <a:spcBef>
                <a:spcPts val="600"/>
              </a:spcBef>
              <a:buClr>
                <a:schemeClr val="accent1"/>
              </a:buClr>
              <a:buSzPct val="76000"/>
              <a:defRPr/>
            </a:pPr>
            <a:r>
              <a:rPr kumimoji="0" lang="el-GR" sz="16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1600" b="0" i="0" u="none" strike="noStrike" kern="1200" cap="none" spc="0" normalizeH="0" noProof="0" dirty="0" smtClean="0">
                <a:ln>
                  <a:noFill/>
                </a:ln>
                <a:solidFill>
                  <a:schemeClr val="tx1"/>
                </a:solidFill>
                <a:effectLst/>
                <a:uLnTx/>
                <a:uFillTx/>
                <a:latin typeface="+mn-lt"/>
                <a:ea typeface="+mn-ea"/>
                <a:cs typeface="+mn-cs"/>
              </a:rPr>
              <a:t>  </a:t>
            </a:r>
            <a:r>
              <a:rPr lang="el-GR" sz="1600" dirty="0" smtClean="0"/>
              <a:t>Η Ενεργειακή Κοινότητα (Ε.Κοιν.), είναι </a:t>
            </a:r>
            <a:r>
              <a:rPr lang="el-GR" sz="1600" b="1" u="sng" dirty="0" smtClean="0"/>
              <a:t>αστικός συνεταιρισμός αποκλειστικού σκοπού</a:t>
            </a:r>
            <a:r>
              <a:rPr lang="el-GR" sz="1600" u="sng" dirty="0" smtClean="0"/>
              <a:t> </a:t>
            </a:r>
            <a:r>
              <a:rPr lang="el-GR" sz="1600" dirty="0" smtClean="0"/>
              <a:t>με στόχο την προώθηση της κοινωνικής και αλληλέγγυας οικονομίας και καινοτομίας στον ενεργειακό τομέα, την αντιμετώπιση της ενεργειακής ένδειας και την προαγωγή της ενεργειακής </a:t>
            </a:r>
            <a:r>
              <a:rPr lang="el-GR" sz="1600" dirty="0" err="1" smtClean="0"/>
              <a:t>αειφορίας</a:t>
            </a:r>
            <a:r>
              <a:rPr lang="el-GR" sz="1600" dirty="0" smtClean="0"/>
              <a:t>, την παραγωγή, αποθήκευση, </a:t>
            </a:r>
            <a:r>
              <a:rPr lang="el-GR" sz="1600" dirty="0" err="1" smtClean="0"/>
              <a:t>ιδιοκατανάλωση</a:t>
            </a:r>
            <a:r>
              <a:rPr lang="el-GR" sz="1600" dirty="0" smtClean="0"/>
              <a:t>, διανομή και προμήθεια ενέργειας, την ενίσχυση της ενεργειακής αυτάρκειας/ασφάλειας σε νησιωτικούς δήμους καθώς και τη βελτίωση της ενεργειακής αποδοτικότητας στην τελική χρήση σε τοπικό και περιφερειακό επίπεδο.</a:t>
            </a:r>
            <a:endParaRPr kumimoji="0" lang="el-GR"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 name="Content Placeholder 2"/>
          <p:cNvSpPr>
            <a:spLocks noGrp="1"/>
          </p:cNvSpPr>
          <p:nvPr>
            <p:ph sz="quarter" idx="1"/>
          </p:nvPr>
        </p:nvSpPr>
        <p:spPr>
          <a:xfrm>
            <a:off x="900051" y="2710791"/>
            <a:ext cx="4639294" cy="1365909"/>
          </a:xfrm>
        </p:spPr>
        <p:txBody>
          <a:bodyPr>
            <a:normAutofit/>
          </a:bodyPr>
          <a:lstStyle/>
          <a:p>
            <a:pPr algn="just"/>
            <a:r>
              <a:rPr lang="el-GR" sz="1600" dirty="0" smtClean="0"/>
              <a:t>Φυσικά πρόσωπα</a:t>
            </a:r>
          </a:p>
          <a:p>
            <a:pPr algn="just"/>
            <a:r>
              <a:rPr lang="el-GR" sz="1600" dirty="0" smtClean="0"/>
              <a:t>Νομικά πρόσωπα δημοσίου δικαίου</a:t>
            </a:r>
          </a:p>
          <a:p>
            <a:pPr algn="just"/>
            <a:r>
              <a:rPr lang="el-GR" sz="1600" dirty="0" smtClean="0"/>
              <a:t>Νομικά πρόσωπα ιδιωτικού δικαίου</a:t>
            </a:r>
          </a:p>
          <a:p>
            <a:pPr algn="just"/>
            <a:r>
              <a:rPr lang="el-GR" sz="1600" dirty="0" smtClean="0"/>
              <a:t>Ο.Τ.Α. α’ &amp; β’ βαθμού της ίδιας περιφέρειας</a:t>
            </a:r>
            <a:endParaRPr lang="en-US" sz="1600" dirty="0"/>
          </a:p>
        </p:txBody>
      </p:sp>
      <p:sp>
        <p:nvSpPr>
          <p:cNvPr id="12" name="11 - TextBox"/>
          <p:cNvSpPr txBox="1"/>
          <p:nvPr/>
        </p:nvSpPr>
        <p:spPr>
          <a:xfrm>
            <a:off x="827562" y="2359232"/>
            <a:ext cx="3811113" cy="369332"/>
          </a:xfrm>
          <a:prstGeom prst="rect">
            <a:avLst/>
          </a:prstGeom>
          <a:noFill/>
        </p:spPr>
        <p:txBody>
          <a:bodyPr wrap="square" rtlCol="0">
            <a:spAutoFit/>
          </a:bodyPr>
          <a:lstStyle/>
          <a:p>
            <a:r>
              <a:rPr lang="el-GR" b="1" u="sng" dirty="0" smtClean="0"/>
              <a:t>Ποιοι μπορούν να συμμετέχουν; </a:t>
            </a:r>
            <a:endParaRPr lang="el-GR" b="1" u="sng" dirty="0"/>
          </a:p>
        </p:txBody>
      </p:sp>
      <p:sp>
        <p:nvSpPr>
          <p:cNvPr id="13" name="12 - TextBox"/>
          <p:cNvSpPr txBox="1"/>
          <p:nvPr/>
        </p:nvSpPr>
        <p:spPr>
          <a:xfrm>
            <a:off x="544161" y="4397828"/>
            <a:ext cx="5142016" cy="2092881"/>
          </a:xfrm>
          <a:prstGeom prst="rect">
            <a:avLst/>
          </a:prstGeom>
          <a:noFill/>
        </p:spPr>
        <p:txBody>
          <a:bodyPr wrap="square" rtlCol="0">
            <a:spAutoFit/>
          </a:bodyPr>
          <a:lstStyle/>
          <a:p>
            <a:pPr marL="274320" lvl="0" indent="-274320" algn="just" defTabSz="914400">
              <a:spcBef>
                <a:spcPts val="600"/>
              </a:spcBef>
              <a:buClr>
                <a:schemeClr val="accent1"/>
              </a:buClr>
              <a:buSzPct val="76000"/>
            </a:pPr>
            <a:r>
              <a:rPr lang="el-GR" sz="1400" dirty="0" smtClean="0"/>
              <a:t>       </a:t>
            </a:r>
            <a:r>
              <a:rPr lang="el-GR" sz="1400" b="1" u="sng" dirty="0" smtClean="0"/>
              <a:t>Τουλάχιστον το 51% των μελών πρέπει να σχετίζονται με τον τόπο στον οποίο βρίσκεται η έδρα της Ε.Κοιν</a:t>
            </a:r>
            <a:r>
              <a:rPr lang="el-GR" sz="1400" dirty="0" smtClean="0"/>
              <a:t>., και συγκεκριμένα τα φυσικά πρόσωπα – μέλη να έχουν πλήρη ή ψιλή κυριότητα ή επικαρπία σε ακίνητο το οποίο βρίσκεται εντός της περιφέρειας της έδρας της Ε.Κοιν. ή να είναι δημότες δήμου της περιφέρειας αυτής και τα νομικά πρόσωπα μέλη να έχουν την έδρα τους εντός της περιφέρειας της έδρας της Ε.Κοιν.</a:t>
            </a:r>
          </a:p>
          <a:p>
            <a:endParaRPr lang="el-GR" dirty="0"/>
          </a:p>
        </p:txBody>
      </p:sp>
      <p:sp>
        <p:nvSpPr>
          <p:cNvPr id="14" name="13 - TextBox"/>
          <p:cNvSpPr txBox="1"/>
          <p:nvPr/>
        </p:nvSpPr>
        <p:spPr>
          <a:xfrm>
            <a:off x="884713" y="3997532"/>
            <a:ext cx="4601688" cy="369332"/>
          </a:xfrm>
          <a:prstGeom prst="rect">
            <a:avLst/>
          </a:prstGeom>
          <a:noFill/>
        </p:spPr>
        <p:txBody>
          <a:bodyPr wrap="square" rtlCol="0">
            <a:spAutoFit/>
          </a:bodyPr>
          <a:lstStyle/>
          <a:p>
            <a:r>
              <a:rPr lang="el-GR" b="1" u="sng" dirty="0" smtClean="0"/>
              <a:t>Κριτήρια εντοπιότητας</a:t>
            </a:r>
            <a:endParaRPr lang="el-GR" b="1" u="sng" dirty="0"/>
          </a:p>
        </p:txBody>
      </p:sp>
      <p:cxnSp>
        <p:nvCxnSpPr>
          <p:cNvPr id="17" name="16 - Ευθεία γραμμή σύνδεσης"/>
          <p:cNvCxnSpPr/>
          <p:nvPr/>
        </p:nvCxnSpPr>
        <p:spPr>
          <a:xfrm>
            <a:off x="5695950" y="2381250"/>
            <a:ext cx="19050" cy="363855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15 - Διάγραμμα"/>
          <p:cNvGraphicFramePr/>
          <p:nvPr/>
        </p:nvGraphicFramePr>
        <p:xfrm>
          <a:off x="6080126" y="2724151"/>
          <a:ext cx="5511799" cy="314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17 - Ομάδα"/>
          <p:cNvGrpSpPr/>
          <p:nvPr/>
        </p:nvGrpSpPr>
        <p:grpSpPr>
          <a:xfrm>
            <a:off x="9963152" y="4543426"/>
            <a:ext cx="1590675" cy="1428750"/>
            <a:chOff x="5159456" y="-730164"/>
            <a:chExt cx="1980756" cy="3361608"/>
          </a:xfrm>
        </p:grpSpPr>
        <p:sp>
          <p:nvSpPr>
            <p:cNvPr id="19" name="18 - Ορθογώνιο"/>
            <p:cNvSpPr/>
            <p:nvPr/>
          </p:nvSpPr>
          <p:spPr>
            <a:xfrm>
              <a:off x="5420392" y="-730164"/>
              <a:ext cx="1624932" cy="3361608"/>
            </a:xfrm>
            <a:prstGeom prst="rect">
              <a:avLst/>
            </a:prstGeom>
          </p:spPr>
          <p:style>
            <a:lnRef idx="3">
              <a:schemeClr val="lt1"/>
            </a:lnRef>
            <a:fillRef idx="1">
              <a:schemeClr val="accent5"/>
            </a:fillRef>
            <a:effectRef idx="1">
              <a:schemeClr val="accent5"/>
            </a:effectRef>
            <a:fontRef idx="minor">
              <a:schemeClr val="lt1"/>
            </a:fontRef>
          </p:style>
        </p:sp>
        <p:sp>
          <p:nvSpPr>
            <p:cNvPr id="20" name="19 - Ορθογώνιο"/>
            <p:cNvSpPr/>
            <p:nvPr/>
          </p:nvSpPr>
          <p:spPr>
            <a:xfrm>
              <a:off x="5159456" y="-673188"/>
              <a:ext cx="1980756" cy="24204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2456" tIns="16510" rIns="92456" bIns="16510" numCol="1" spcCol="1270" anchor="ctr" anchorCtr="0">
              <a:noAutofit/>
            </a:bodyPr>
            <a:lstStyle/>
            <a:p>
              <a:pPr lvl="0" algn="ctr" defTabSz="577850">
                <a:lnSpc>
                  <a:spcPct val="90000"/>
                </a:lnSpc>
                <a:spcBef>
                  <a:spcPct val="0"/>
                </a:spcBef>
                <a:spcAft>
                  <a:spcPct val="35000"/>
                </a:spcAft>
              </a:pPr>
              <a:r>
                <a:rPr lang="el-GR" sz="1300" kern="1200" dirty="0" smtClean="0">
                  <a:solidFill>
                    <a:schemeClr val="bg1"/>
                  </a:solidFill>
                </a:rPr>
                <a:t>Η Ε.Κοιν. είναι δικαιούχος των κινήτρων και προνομίων του νόμου</a:t>
              </a:r>
              <a:endParaRPr lang="el-GR" sz="1300" kern="1200" dirty="0">
                <a:solidFill>
                  <a:schemeClr val="bg1"/>
                </a:solidFill>
              </a:endParaRPr>
            </a:p>
          </p:txBody>
        </p:sp>
      </p:grpSp>
      <p:sp>
        <p:nvSpPr>
          <p:cNvPr id="21" name="20 - TextBox"/>
          <p:cNvSpPr txBox="1"/>
          <p:nvPr/>
        </p:nvSpPr>
        <p:spPr>
          <a:xfrm>
            <a:off x="6075837" y="2311607"/>
            <a:ext cx="5668487" cy="369332"/>
          </a:xfrm>
          <a:prstGeom prst="rect">
            <a:avLst/>
          </a:prstGeom>
          <a:noFill/>
        </p:spPr>
        <p:txBody>
          <a:bodyPr wrap="square" rtlCol="0">
            <a:spAutoFit/>
          </a:bodyPr>
          <a:lstStyle/>
          <a:p>
            <a:pPr algn="ctr"/>
            <a:r>
              <a:rPr lang="el-GR" b="1" u="sng" dirty="0" smtClean="0"/>
              <a:t>Διαδικασία  Σύστασης Ε.Κοιν.</a:t>
            </a:r>
            <a:endParaRPr lang="el-GR" b="1" u="sng" dirty="0"/>
          </a:p>
        </p:txBody>
      </p:sp>
      <p:cxnSp>
        <p:nvCxnSpPr>
          <p:cNvPr id="23" name="22 - Ευθεία γραμμή σύνδεσης"/>
          <p:cNvCxnSpPr/>
          <p:nvPr/>
        </p:nvCxnSpPr>
        <p:spPr>
          <a:xfrm flipH="1">
            <a:off x="790575" y="4057650"/>
            <a:ext cx="48387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7" name="26 - Δεξιό βέλος"/>
          <p:cNvSpPr/>
          <p:nvPr/>
        </p:nvSpPr>
        <p:spPr>
          <a:xfrm>
            <a:off x="7667625" y="3143250"/>
            <a:ext cx="400050" cy="2476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27 - Δεξιό βέλος"/>
          <p:cNvSpPr/>
          <p:nvPr/>
        </p:nvSpPr>
        <p:spPr>
          <a:xfrm>
            <a:off x="9639300" y="3133725"/>
            <a:ext cx="400050" cy="2476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28 - Δεξιό βέλος"/>
          <p:cNvSpPr/>
          <p:nvPr/>
        </p:nvSpPr>
        <p:spPr>
          <a:xfrm rot="5400000">
            <a:off x="10544174" y="3771903"/>
            <a:ext cx="533401" cy="5143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Content Placeholder 2"/>
          <p:cNvSpPr txBox="1">
            <a:spLocks/>
          </p:cNvSpPr>
          <p:nvPr/>
        </p:nvSpPr>
        <p:spPr>
          <a:xfrm>
            <a:off x="5991225" y="5849627"/>
            <a:ext cx="4095750" cy="514547"/>
          </a:xfrm>
          <a:prstGeom prst="rect">
            <a:avLst/>
          </a:prstGeom>
        </p:spPr>
        <p:txBody>
          <a:bodyPr vert="horz">
            <a:normAutofit fontScale="25000" lnSpcReduction="20000"/>
          </a:bodyPr>
          <a:lstStyle/>
          <a:p>
            <a:pPr marL="274320" indent="-274320" defTabSz="914400">
              <a:spcBef>
                <a:spcPts val="600"/>
              </a:spcBef>
              <a:buClr>
                <a:schemeClr val="accent1"/>
              </a:buClr>
              <a:buSzPct val="76000"/>
              <a:buFont typeface="Wingdings" pitchFamily="2" charset="2"/>
              <a:buChar char="ü"/>
            </a:pPr>
            <a:r>
              <a:rPr lang="el-GR" sz="5600" b="1" dirty="0" smtClean="0"/>
              <a:t> </a:t>
            </a:r>
            <a:r>
              <a:rPr lang="el-GR" sz="4800" i="1" u="sng" dirty="0" smtClean="0"/>
              <a:t>Δυνατότητα μετατροπής υπαρχόντων συνεταιρισμών σε καθεστώς </a:t>
            </a:r>
            <a:r>
              <a:rPr lang="el-GR" sz="4800" i="1" u="sng" dirty="0" err="1" smtClean="0"/>
              <a:t>Ε.Κοιν</a:t>
            </a:r>
            <a:r>
              <a:rPr lang="el-GR" sz="4800" i="1" u="sng" dirty="0" smtClean="0"/>
              <a:t>. καθώς και επιχειρήσεων</a:t>
            </a:r>
            <a:endParaRPr lang="en-US" sz="2400" i="1" u="sng" dirty="0" smtClean="0"/>
          </a:p>
          <a:p>
            <a:pPr marL="274320" indent="-274320" defTabSz="914400">
              <a:spcBef>
                <a:spcPts val="600"/>
              </a:spcBef>
              <a:buClr>
                <a:schemeClr val="accent1"/>
              </a:buClr>
              <a:buSzPct val="76000"/>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1568714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l-GR" dirty="0" smtClean="0"/>
              <a:t>Μορφές Ε.Κοιν. </a:t>
            </a:r>
            <a:endParaRPr lang="en-US" dirty="0"/>
          </a:p>
        </p:txBody>
      </p:sp>
      <p:cxnSp>
        <p:nvCxnSpPr>
          <p:cNvPr id="9" name="8 - Ευθεία γραμμή σύνδεσης"/>
          <p:cNvCxnSpPr/>
          <p:nvPr/>
        </p:nvCxnSpPr>
        <p:spPr>
          <a:xfrm>
            <a:off x="2960015" y="1357460"/>
            <a:ext cx="0" cy="433633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pic>
        <p:nvPicPr>
          <p:cNvPr id="13"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cxnSp>
        <p:nvCxnSpPr>
          <p:cNvPr id="24" name="23 - Ευθεία γραμμή σύνδεσης"/>
          <p:cNvCxnSpPr/>
          <p:nvPr/>
        </p:nvCxnSpPr>
        <p:spPr>
          <a:xfrm>
            <a:off x="6602555" y="1318187"/>
            <a:ext cx="52766" cy="435674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695880" y="3922060"/>
            <a:ext cx="8212450" cy="37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3" name="22 - Ευθεία γραμμή σύνδεσης"/>
          <p:cNvCxnSpPr/>
          <p:nvPr/>
        </p:nvCxnSpPr>
        <p:spPr>
          <a:xfrm flipV="1">
            <a:off x="669303" y="5674940"/>
            <a:ext cx="11142483" cy="944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7" name="26 - Ορθογώνιο"/>
          <p:cNvSpPr/>
          <p:nvPr/>
        </p:nvSpPr>
        <p:spPr>
          <a:xfrm>
            <a:off x="739710" y="1895475"/>
            <a:ext cx="2088331" cy="162877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l-GR" dirty="0" smtClean="0"/>
              <a:t>Μη Κερδοσκοπικός Χαρακτήρας – </a:t>
            </a:r>
          </a:p>
          <a:p>
            <a:pPr algn="ctr"/>
            <a:r>
              <a:rPr lang="el-GR" dirty="0" smtClean="0"/>
              <a:t>Χωρίς δυνατότητα διανομής πλεονασμάτων χρήσης</a:t>
            </a:r>
            <a:endParaRPr lang="el-GR" dirty="0"/>
          </a:p>
        </p:txBody>
      </p:sp>
      <p:sp>
        <p:nvSpPr>
          <p:cNvPr id="29" name="28 - Ορθογώνιο"/>
          <p:cNvSpPr/>
          <p:nvPr/>
        </p:nvSpPr>
        <p:spPr>
          <a:xfrm>
            <a:off x="730872" y="4010025"/>
            <a:ext cx="2068887" cy="151447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t>Κερδοσκοπικός Χαρακτήρας – Διανομή πλεονασμάτων χρήσης</a:t>
            </a:r>
            <a:endParaRPr lang="el-GR" dirty="0"/>
          </a:p>
        </p:txBody>
      </p:sp>
      <p:cxnSp>
        <p:nvCxnSpPr>
          <p:cNvPr id="31" name="30 - Ευθεία γραμμή σύνδεσης"/>
          <p:cNvCxnSpPr/>
          <p:nvPr/>
        </p:nvCxnSpPr>
        <p:spPr>
          <a:xfrm>
            <a:off x="727304" y="1699582"/>
            <a:ext cx="11065628" cy="667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2" name="31 - TextBox"/>
          <p:cNvSpPr txBox="1"/>
          <p:nvPr/>
        </p:nvSpPr>
        <p:spPr>
          <a:xfrm>
            <a:off x="3329475" y="1278942"/>
            <a:ext cx="3150177" cy="369332"/>
          </a:xfrm>
          <a:prstGeom prst="rect">
            <a:avLst/>
          </a:prstGeom>
          <a:noFill/>
        </p:spPr>
        <p:txBody>
          <a:bodyPr wrap="square" rtlCol="0">
            <a:spAutoFit/>
          </a:bodyPr>
          <a:lstStyle/>
          <a:p>
            <a:r>
              <a:rPr lang="el-GR" b="1" dirty="0" smtClean="0"/>
              <a:t>Ελάχιστος αριθμός μελών</a:t>
            </a:r>
          </a:p>
        </p:txBody>
      </p:sp>
      <p:sp>
        <p:nvSpPr>
          <p:cNvPr id="33" name="32 - TextBox"/>
          <p:cNvSpPr txBox="1"/>
          <p:nvPr/>
        </p:nvSpPr>
        <p:spPr>
          <a:xfrm>
            <a:off x="6843859" y="1295008"/>
            <a:ext cx="2017337" cy="369332"/>
          </a:xfrm>
          <a:prstGeom prst="rect">
            <a:avLst/>
          </a:prstGeom>
          <a:noFill/>
        </p:spPr>
        <p:txBody>
          <a:bodyPr wrap="square" rtlCol="0">
            <a:spAutoFit/>
          </a:bodyPr>
          <a:lstStyle/>
          <a:p>
            <a:pPr>
              <a:spcBef>
                <a:spcPct val="0"/>
              </a:spcBef>
            </a:pPr>
            <a:r>
              <a:rPr lang="el-GR" b="1" dirty="0" smtClean="0"/>
              <a:t>Διάθεση Κερδών</a:t>
            </a:r>
          </a:p>
        </p:txBody>
      </p:sp>
      <p:sp>
        <p:nvSpPr>
          <p:cNvPr id="36" name="Content Placeholder 2"/>
          <p:cNvSpPr txBox="1">
            <a:spLocks/>
          </p:cNvSpPr>
          <p:nvPr/>
        </p:nvSpPr>
        <p:spPr>
          <a:xfrm>
            <a:off x="2965568" y="1716279"/>
            <a:ext cx="3378671" cy="2065442"/>
          </a:xfrm>
          <a:prstGeom prst="rect">
            <a:avLst/>
          </a:prstGeom>
        </p:spPr>
        <p:txBody>
          <a:bodyPr vert="horz">
            <a:normAutofit fontScale="25000" lnSpcReduction="20000"/>
          </a:bodyPr>
          <a:lstStyle/>
          <a:p>
            <a:pPr marL="274320" lvl="0" indent="-274320" defTabSz="914400">
              <a:spcBef>
                <a:spcPts val="600"/>
              </a:spcBef>
              <a:buClr>
                <a:schemeClr val="accent1"/>
              </a:buClr>
              <a:buSzPct val="76000"/>
              <a:buFont typeface="Wingdings 3"/>
              <a:buChar char=""/>
            </a:pPr>
            <a:r>
              <a:rPr lang="el-GR" sz="4800" b="1" dirty="0" smtClean="0"/>
              <a:t>5 </a:t>
            </a:r>
            <a:r>
              <a:rPr lang="el-GR" sz="4800" dirty="0" smtClean="0"/>
              <a:t>στην περίπτωση που τα μέλη είναι νομικά πρόσωπα δημοσίου δικαίου ή φυσικά πρόσωπα (5*20%)</a:t>
            </a:r>
          </a:p>
          <a:p>
            <a:pPr marL="274320" lvl="0" indent="-274320" defTabSz="914400">
              <a:spcBef>
                <a:spcPts val="600"/>
              </a:spcBef>
              <a:buClr>
                <a:schemeClr val="accent1"/>
              </a:buClr>
              <a:buSzPct val="76000"/>
              <a:buFont typeface="Wingdings 3"/>
              <a:buChar char=""/>
            </a:pPr>
            <a:r>
              <a:rPr lang="el-GR" sz="4800" b="1" dirty="0" smtClean="0"/>
              <a:t>3 </a:t>
            </a:r>
            <a:r>
              <a:rPr lang="el-GR" sz="4800" dirty="0" smtClean="0"/>
              <a:t>στην περίπτωση που τα μέλη είναι μόνο Ο.Τ.Α. (π.χ. 35%, </a:t>
            </a:r>
            <a:r>
              <a:rPr lang="el-GR" sz="4800" dirty="0" err="1" smtClean="0"/>
              <a:t>35%,</a:t>
            </a:r>
            <a:r>
              <a:rPr lang="el-GR" sz="4800" dirty="0" smtClean="0"/>
              <a:t> 30%)</a:t>
            </a:r>
          </a:p>
          <a:p>
            <a:pPr marL="274320" lvl="0" indent="-274320" defTabSz="914400">
              <a:spcBef>
                <a:spcPts val="600"/>
              </a:spcBef>
              <a:buClr>
                <a:schemeClr val="accent1"/>
              </a:buClr>
              <a:buSzPct val="76000"/>
              <a:buFont typeface="Wingdings 3"/>
              <a:buChar char=""/>
            </a:pPr>
            <a:r>
              <a:rPr lang="el-GR" sz="4800" b="1" dirty="0" smtClean="0"/>
              <a:t>3</a:t>
            </a:r>
            <a:r>
              <a:rPr lang="el-GR" sz="4800" dirty="0" smtClean="0"/>
              <a:t> στην περίπτωση που τα μέλη είναι νομικά πρόσωπα δημοσίου ή ιδιωτικού δικαίου ή φυσικά πρόσωπα, εκ των οποίων τα δύο (2) τουλάχιστον να είναι Ο.Τ.Α.  (20%, 40%, 40%)</a:t>
            </a:r>
          </a:p>
          <a:p>
            <a:pPr marL="274320" lvl="0" indent="-274320" defTabSz="914400">
              <a:spcBef>
                <a:spcPts val="600"/>
              </a:spcBef>
              <a:buClr>
                <a:schemeClr val="accent1"/>
              </a:buClr>
              <a:buSzPct val="76000"/>
              <a:buFont typeface="Wingdings 3"/>
              <a:buChar char=""/>
            </a:pPr>
            <a:r>
              <a:rPr lang="el-GR" sz="4800" b="1" dirty="0" smtClean="0"/>
              <a:t>2 </a:t>
            </a:r>
            <a:r>
              <a:rPr lang="el-GR" sz="4800" dirty="0" smtClean="0"/>
              <a:t>στην περίπτωση που τα μέλη είναι ΟΤΑ και είναι σε νησιωτική περιοχή (50%, 50%)</a:t>
            </a:r>
          </a:p>
          <a:p>
            <a:pPr marL="274320" lvl="0" indent="-274320" defTabSz="914400">
              <a:spcBef>
                <a:spcPts val="600"/>
              </a:spcBef>
              <a:buClr>
                <a:schemeClr val="accent1"/>
              </a:buClr>
              <a:buSzPct val="76000"/>
              <a:buFont typeface="Wingdings 3"/>
              <a:buChar char=""/>
            </a:pPr>
            <a:endParaRPr lang="el-GR" sz="2000" dirty="0" smtClean="0"/>
          </a:p>
        </p:txBody>
      </p:sp>
      <p:sp>
        <p:nvSpPr>
          <p:cNvPr id="38" name="Content Placeholder 2"/>
          <p:cNvSpPr txBox="1">
            <a:spLocks/>
          </p:cNvSpPr>
          <p:nvPr/>
        </p:nvSpPr>
        <p:spPr>
          <a:xfrm>
            <a:off x="6598759" y="1790306"/>
            <a:ext cx="2253008" cy="2114944"/>
          </a:xfrm>
          <a:prstGeom prst="rect">
            <a:avLst/>
          </a:prstGeom>
        </p:spPr>
        <p:txBody>
          <a:bodyPr vert="horz">
            <a:noAutofit/>
          </a:bodyPr>
          <a:lstStyle/>
          <a:p>
            <a:pPr marL="274320" indent="-274320" defTabSz="914400">
              <a:spcBef>
                <a:spcPts val="600"/>
              </a:spcBef>
              <a:buClr>
                <a:schemeClr val="accent1"/>
              </a:buClr>
              <a:buSzPct val="76000"/>
              <a:buFont typeface="Wingdings 3"/>
              <a:buChar char=""/>
            </a:pPr>
            <a:r>
              <a:rPr lang="el-GR" sz="1200" dirty="0" smtClean="0"/>
              <a:t>Δεν επιτρέπεται η διανομή κερδών – Αποθεματικό και διάθεση για τους σκοπούς της Ε.Κοιν.</a:t>
            </a:r>
          </a:p>
          <a:p>
            <a:pPr marL="274320" indent="-274320" defTabSz="914400">
              <a:spcBef>
                <a:spcPts val="600"/>
              </a:spcBef>
              <a:buClr>
                <a:schemeClr val="accent1"/>
              </a:buClr>
              <a:buSzPct val="76000"/>
              <a:buFont typeface="Wingdings 3"/>
              <a:buChar char=""/>
            </a:pPr>
            <a:r>
              <a:rPr lang="el-GR" sz="1200" dirty="0" smtClean="0"/>
              <a:t>Εξαίρεση για τα νησιά</a:t>
            </a:r>
            <a:r>
              <a:rPr lang="en-US" sz="1200" dirty="0" smtClean="0"/>
              <a:t> (&lt;3100)</a:t>
            </a:r>
            <a:r>
              <a:rPr lang="el-GR" sz="1200" dirty="0" smtClean="0"/>
              <a:t>, κομμάτι των κερδών μπορεί να διατεθεί για δράσεις κοινής ωφέλειας με τοπικό χαρακτήρα (π.χ. δεξαμενές κτλ) </a:t>
            </a:r>
          </a:p>
        </p:txBody>
      </p:sp>
      <p:sp>
        <p:nvSpPr>
          <p:cNvPr id="39" name="Content Placeholder 2"/>
          <p:cNvSpPr txBox="1">
            <a:spLocks/>
          </p:cNvSpPr>
          <p:nvPr/>
        </p:nvSpPr>
        <p:spPr>
          <a:xfrm>
            <a:off x="6619186" y="4237155"/>
            <a:ext cx="2166596" cy="1857866"/>
          </a:xfrm>
          <a:prstGeom prst="rect">
            <a:avLst/>
          </a:prstGeom>
        </p:spPr>
        <p:txBody>
          <a:bodyPr vert="horz">
            <a:normAutofit/>
          </a:bodyPr>
          <a:lstStyle/>
          <a:p>
            <a:pPr marL="274320" indent="-274320" defTabSz="914400">
              <a:spcBef>
                <a:spcPts val="600"/>
              </a:spcBef>
              <a:buClr>
                <a:schemeClr val="accent1"/>
              </a:buClr>
              <a:buSzPct val="76000"/>
              <a:buFont typeface="Wingdings 3"/>
              <a:buChar char=""/>
            </a:pPr>
            <a:r>
              <a:rPr lang="el-GR" sz="1200" dirty="0" smtClean="0"/>
              <a:t>Επιτρέπεται η διανομή του υπολοίπου των καθαρών κερδών μετά την αφαίρεση των αποθεματικών στα μέλη.</a:t>
            </a: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40" name="Content Placeholder 2"/>
          <p:cNvSpPr txBox="1">
            <a:spLocks/>
          </p:cNvSpPr>
          <p:nvPr/>
        </p:nvSpPr>
        <p:spPr>
          <a:xfrm>
            <a:off x="3072158" y="3931974"/>
            <a:ext cx="3566767" cy="1449651"/>
          </a:xfrm>
          <a:prstGeom prst="rect">
            <a:avLst/>
          </a:prstGeom>
        </p:spPr>
        <p:txBody>
          <a:bodyPr vert="horz">
            <a:noAutofit/>
          </a:bodyPr>
          <a:lstStyle/>
          <a:p>
            <a:pPr marL="274320" lvl="0" indent="-274320" defTabSz="914400">
              <a:spcBef>
                <a:spcPts val="600"/>
              </a:spcBef>
              <a:buClr>
                <a:schemeClr val="accent1"/>
              </a:buClr>
              <a:buSzPct val="76000"/>
              <a:buFont typeface="Wingdings 3"/>
              <a:buChar char=""/>
            </a:pPr>
            <a:r>
              <a:rPr lang="el-GR" sz="1200" b="1" dirty="0" smtClean="0"/>
              <a:t>15</a:t>
            </a:r>
            <a:r>
              <a:rPr lang="el-GR" sz="1200" dirty="0" smtClean="0"/>
              <a:t>, στην περίπτωση που τα μέλη είναι ΝΠΔΔ - εκτός των Ο.Τ.Α- ή νομικά πρόσωπα ιδιωτικού δικαίου ή φυσικά πρόσωπα </a:t>
            </a:r>
          </a:p>
          <a:p>
            <a:pPr marL="274320" lvl="0" indent="-274320" defTabSz="914400">
              <a:spcBef>
                <a:spcPts val="600"/>
              </a:spcBef>
              <a:buClr>
                <a:schemeClr val="accent1"/>
              </a:buClr>
              <a:buSzPct val="76000"/>
              <a:buFont typeface="Wingdings 3"/>
              <a:buChar char=""/>
            </a:pPr>
            <a:r>
              <a:rPr lang="el-GR" sz="1200" b="1" dirty="0" smtClean="0"/>
              <a:t>10</a:t>
            </a:r>
            <a:r>
              <a:rPr lang="el-GR" sz="1200" dirty="0" smtClean="0"/>
              <a:t> αν είναι σε νησιωτικό Δήμο</a:t>
            </a:r>
            <a:r>
              <a:rPr lang="en-US" sz="1200" dirty="0" smtClean="0"/>
              <a:t> (&lt;3100</a:t>
            </a:r>
            <a:r>
              <a:rPr lang="el-GR" sz="1200" dirty="0" smtClean="0"/>
              <a:t>)</a:t>
            </a:r>
          </a:p>
          <a:p>
            <a:pPr marL="274320" lvl="0" indent="-274320" defTabSz="914400">
              <a:spcBef>
                <a:spcPts val="600"/>
              </a:spcBef>
              <a:buClr>
                <a:schemeClr val="accent1"/>
              </a:buClr>
              <a:buSzPct val="76000"/>
              <a:buFont typeface="Wingdings 3"/>
              <a:buChar char=""/>
            </a:pPr>
            <a:r>
              <a:rPr lang="el-GR" sz="1200" b="1" dirty="0" smtClean="0"/>
              <a:t>50% συν ένα </a:t>
            </a:r>
            <a:r>
              <a:rPr lang="el-GR" sz="1200" dirty="0" err="1" smtClean="0"/>
              <a:t>εξ΄αυτών</a:t>
            </a:r>
            <a:r>
              <a:rPr lang="el-GR" sz="1200" dirty="0" smtClean="0"/>
              <a:t> είναι φυσικά πρόσωπα</a:t>
            </a:r>
          </a:p>
          <a:p>
            <a:pPr marL="274320" lvl="0" indent="-274320" defTabSz="914400">
              <a:spcBef>
                <a:spcPts val="600"/>
              </a:spcBef>
              <a:buClr>
                <a:schemeClr val="accent1"/>
              </a:buClr>
              <a:buSzPct val="76000"/>
              <a:buFont typeface="Wingdings 3"/>
              <a:buChar char=""/>
            </a:pPr>
            <a:r>
              <a:rPr lang="el-GR" sz="1200" b="1" dirty="0" smtClean="0"/>
              <a:t>επιτρέπεται</a:t>
            </a:r>
            <a:r>
              <a:rPr lang="el-GR" sz="1200" dirty="0" smtClean="0"/>
              <a:t> η διανομή κερδών</a:t>
            </a:r>
          </a:p>
        </p:txBody>
      </p:sp>
      <p:sp>
        <p:nvSpPr>
          <p:cNvPr id="41" name="40 - TextBox"/>
          <p:cNvSpPr txBox="1"/>
          <p:nvPr/>
        </p:nvSpPr>
        <p:spPr>
          <a:xfrm>
            <a:off x="9032593" y="1296519"/>
            <a:ext cx="2637791" cy="369332"/>
          </a:xfrm>
          <a:prstGeom prst="rect">
            <a:avLst/>
          </a:prstGeom>
          <a:noFill/>
        </p:spPr>
        <p:txBody>
          <a:bodyPr wrap="square" rtlCol="0">
            <a:spAutoFit/>
          </a:bodyPr>
          <a:lstStyle/>
          <a:p>
            <a:pPr>
              <a:spcBef>
                <a:spcPct val="0"/>
              </a:spcBef>
            </a:pPr>
            <a:r>
              <a:rPr lang="el-GR" b="1" dirty="0" smtClean="0"/>
              <a:t>Συνεταιριστικές μερίδες</a:t>
            </a:r>
          </a:p>
        </p:txBody>
      </p:sp>
      <p:cxnSp>
        <p:nvCxnSpPr>
          <p:cNvPr id="42" name="41 - Ευθεία γραμμή σύνδεσης"/>
          <p:cNvCxnSpPr/>
          <p:nvPr/>
        </p:nvCxnSpPr>
        <p:spPr>
          <a:xfrm>
            <a:off x="8847707" y="1338612"/>
            <a:ext cx="70048" cy="435517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3" name="42 - Ορθογώνιο"/>
          <p:cNvSpPr/>
          <p:nvPr/>
        </p:nvSpPr>
        <p:spPr>
          <a:xfrm>
            <a:off x="8937396" y="1853168"/>
            <a:ext cx="2807027" cy="3631763"/>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pPr lvl="0">
              <a:buFont typeface="Wingdings" pitchFamily="2" charset="2"/>
              <a:buChar char="ü"/>
            </a:pPr>
            <a:r>
              <a:rPr lang="el-GR" sz="1200" b="1" dirty="0" smtClean="0"/>
              <a:t> Κάθε μέλος μπορεί να κατέχει πέραν της υποχρεωτικής συνεταιριστικής μερίδας και μία ή περισσότερες προαιρετικές συνεταιριστικές μερίδες</a:t>
            </a:r>
            <a:r>
              <a:rPr lang="el-GR" sz="1200" dirty="0" smtClean="0"/>
              <a:t>, με </a:t>
            </a:r>
            <a:r>
              <a:rPr lang="el-GR" sz="1200" u="sng" dirty="0" smtClean="0"/>
              <a:t>ανώτατο όριο συμμετοχής του στο συνεταιριστικό κεφάλαιο το 20%</a:t>
            </a:r>
            <a:r>
              <a:rPr lang="el-GR" sz="1200" dirty="0" smtClean="0"/>
              <a:t>, </a:t>
            </a:r>
            <a:r>
              <a:rPr lang="el-GR" sz="1200" b="1" dirty="0" smtClean="0"/>
              <a:t>με εξαίρεση τους Ο.Τ.Α. </a:t>
            </a:r>
            <a:r>
              <a:rPr lang="el-GR" sz="1200" dirty="0" smtClean="0"/>
              <a:t>που μπορούν να συμμετέχουν στο συνεταιριστικό κεφάλαιο </a:t>
            </a:r>
            <a:r>
              <a:rPr lang="el-GR" sz="1200" u="sng" dirty="0" smtClean="0"/>
              <a:t>με ανώτατο όριο το </a:t>
            </a:r>
            <a:r>
              <a:rPr lang="el-GR" sz="1200" b="1" u="sng" dirty="0" smtClean="0"/>
              <a:t>40%</a:t>
            </a:r>
            <a:r>
              <a:rPr lang="el-GR" sz="1200" u="sng" dirty="0" smtClean="0"/>
              <a:t>.</a:t>
            </a:r>
          </a:p>
          <a:p>
            <a:pPr lvl="0"/>
            <a:endParaRPr lang="el-GR" sz="1200" dirty="0" smtClean="0"/>
          </a:p>
          <a:p>
            <a:pPr lvl="0"/>
            <a:endParaRPr lang="el-GR" sz="1200" dirty="0" smtClean="0"/>
          </a:p>
          <a:p>
            <a:pPr lvl="0"/>
            <a:endParaRPr lang="el-GR" sz="1200" dirty="0" smtClean="0"/>
          </a:p>
          <a:p>
            <a:pPr lvl="0"/>
            <a:r>
              <a:rPr lang="el-GR" sz="1200" b="1" u="sng" dirty="0" smtClean="0"/>
              <a:t>Ειδικός Όρος για Νησιά</a:t>
            </a:r>
          </a:p>
          <a:p>
            <a:pPr lvl="0"/>
            <a:endParaRPr lang="el-GR" sz="1200" b="1" u="sng" dirty="0" smtClean="0"/>
          </a:p>
          <a:p>
            <a:pPr lvl="0">
              <a:buFont typeface="Wingdings" pitchFamily="2" charset="2"/>
              <a:buChar char="ü"/>
            </a:pPr>
            <a:r>
              <a:rPr lang="el-GR" sz="1200" u="sng" dirty="0" smtClean="0"/>
              <a:t>Ειδικότερα για τα νησιά (&lt;3100 κάτοικοι), τα ποσοστά συμμετοχής των Ο.Τ.Α. μπορούν να φτάσουν στο 50%. </a:t>
            </a:r>
            <a:r>
              <a:rPr lang="el-GR" sz="1200" b="1" u="sng" dirty="0" smtClean="0"/>
              <a:t/>
            </a:r>
            <a:br>
              <a:rPr lang="el-GR" sz="1200" b="1" u="sng" dirty="0" smtClean="0"/>
            </a:br>
            <a:endParaRPr lang="el-GR" sz="1200" b="1" u="sng" dirty="0" smtClean="0"/>
          </a:p>
          <a:p>
            <a:pPr lvl="0"/>
            <a:endParaRPr lang="en-US" sz="1400" dirty="0"/>
          </a:p>
        </p:txBody>
      </p:sp>
      <p:sp>
        <p:nvSpPr>
          <p:cNvPr id="44" name="Content Placeholder 2"/>
          <p:cNvSpPr txBox="1">
            <a:spLocks/>
          </p:cNvSpPr>
          <p:nvPr/>
        </p:nvSpPr>
        <p:spPr>
          <a:xfrm>
            <a:off x="682560" y="5735327"/>
            <a:ext cx="11033190" cy="514547"/>
          </a:xfrm>
          <a:prstGeom prst="rect">
            <a:avLst/>
          </a:prstGeom>
        </p:spPr>
        <p:txBody>
          <a:bodyPr vert="horz">
            <a:normAutofit fontScale="25000" lnSpcReduction="20000"/>
          </a:bodyPr>
          <a:lstStyle/>
          <a:p>
            <a:pPr marL="274320" indent="-274320" defTabSz="914400">
              <a:spcBef>
                <a:spcPts val="600"/>
              </a:spcBef>
              <a:buClr>
                <a:schemeClr val="accent1"/>
              </a:buClr>
              <a:buSzPct val="76000"/>
              <a:buFont typeface="Wingdings" pitchFamily="2" charset="2"/>
              <a:buChar char="ü"/>
            </a:pPr>
            <a:r>
              <a:rPr lang="el-GR" sz="5600" b="1" dirty="0" smtClean="0"/>
              <a:t> Κάθε μέλος διαθέτει μία ψήφο</a:t>
            </a:r>
            <a:r>
              <a:rPr lang="el-GR" sz="5600" dirty="0" smtClean="0"/>
              <a:t>, ανεξαρτήτως του συνεταιριστικού κεφαλαίου το οποίο κατέχει.</a:t>
            </a:r>
          </a:p>
          <a:p>
            <a:pPr marL="274320" lvl="0" indent="-274320" defTabSz="914400">
              <a:spcBef>
                <a:spcPts val="600"/>
              </a:spcBef>
              <a:buClr>
                <a:schemeClr val="accent1"/>
              </a:buClr>
              <a:buSzPct val="76000"/>
              <a:buFont typeface="Wingdings" pitchFamily="2" charset="2"/>
              <a:buChar char="ü"/>
            </a:pPr>
            <a:r>
              <a:rPr lang="el-GR" sz="5600" dirty="0" smtClean="0"/>
              <a:t>Ο ‘’κερδοσκοπικός’’ ή ‘’μη κερδοσκοπικός’’ χαρακτήρας της Ε.Κοιν. </a:t>
            </a:r>
            <a:r>
              <a:rPr lang="el-GR" sz="5600" b="1" u="sng" dirty="0" smtClean="0"/>
              <a:t>παραμένει καθ’ όλη τη διάρκεια της</a:t>
            </a:r>
            <a:r>
              <a:rPr lang="el-GR" sz="2400" dirty="0" smtClean="0"/>
              <a:t>.</a:t>
            </a:r>
            <a:endParaRPr lang="en-US" sz="2400" dirty="0" smtClean="0"/>
          </a:p>
          <a:p>
            <a:pPr marL="274320" indent="-274320" defTabSz="914400">
              <a:spcBef>
                <a:spcPts val="600"/>
              </a:spcBef>
              <a:buClr>
                <a:schemeClr val="accent1"/>
              </a:buClr>
              <a:buSzPct val="76000"/>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49" name="48 - Ευθεία γραμμή σύνδεσης"/>
          <p:cNvCxnSpPr/>
          <p:nvPr/>
        </p:nvCxnSpPr>
        <p:spPr>
          <a:xfrm>
            <a:off x="11783505" y="1329179"/>
            <a:ext cx="37707" cy="43551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2" name="21 - TextBox"/>
          <p:cNvSpPr txBox="1"/>
          <p:nvPr/>
        </p:nvSpPr>
        <p:spPr>
          <a:xfrm>
            <a:off x="700575" y="1288467"/>
            <a:ext cx="2042625" cy="369332"/>
          </a:xfrm>
          <a:prstGeom prst="rect">
            <a:avLst/>
          </a:prstGeom>
          <a:noFill/>
        </p:spPr>
        <p:txBody>
          <a:bodyPr wrap="square" rtlCol="0">
            <a:spAutoFit/>
          </a:bodyPr>
          <a:lstStyle/>
          <a:p>
            <a:pPr algn="ctr"/>
            <a:r>
              <a:rPr lang="el-GR" b="1" dirty="0" smtClean="0"/>
              <a:t>Χαρακτήρας </a:t>
            </a:r>
            <a:r>
              <a:rPr lang="el-GR" b="1" dirty="0" err="1" smtClean="0"/>
              <a:t>ΕΚοιν</a:t>
            </a:r>
            <a:endParaRPr lang="el-GR" b="1" dirty="0" smtClean="0"/>
          </a:p>
        </p:txBody>
      </p:sp>
    </p:spTree>
    <p:extLst>
      <p:ext uri="{BB962C8B-B14F-4D97-AF65-F5344CB8AC3E}">
        <p14:creationId xmlns:p14="http://schemas.microsoft.com/office/powerpoint/2010/main" xmlns="" val="3813114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Αντικείμενο Δραστηριότητας (1/2)</a:t>
            </a:r>
            <a:endParaRPr lang="en-US" dirty="0"/>
          </a:p>
        </p:txBody>
      </p:sp>
      <p:sp>
        <p:nvSpPr>
          <p:cNvPr id="3" name="Content Placeholder 2"/>
          <p:cNvSpPr>
            <a:spLocks noGrp="1"/>
          </p:cNvSpPr>
          <p:nvPr>
            <p:ph sz="quarter" idx="1"/>
          </p:nvPr>
        </p:nvSpPr>
        <p:spPr>
          <a:xfrm>
            <a:off x="333374" y="1529690"/>
            <a:ext cx="11630025" cy="4813959"/>
          </a:xfrm>
        </p:spPr>
        <p:txBody>
          <a:bodyPr>
            <a:noAutofit/>
          </a:bodyPr>
          <a:lstStyle/>
          <a:p>
            <a:r>
              <a:rPr lang="el-GR" sz="1400" dirty="0" smtClean="0"/>
              <a:t>Παραγωγή, αποθήκευση, </a:t>
            </a:r>
            <a:r>
              <a:rPr lang="el-GR" sz="1400" dirty="0" err="1" smtClean="0"/>
              <a:t>ιδιοκατανάλωση</a:t>
            </a:r>
            <a:r>
              <a:rPr lang="el-GR" sz="1400" dirty="0" smtClean="0"/>
              <a:t> ή πώληση ηλεκτρικής ή θερμικής ή ψυκτικής ενέργειας από σταθμούς Α.Π.Ε. και Σ.Η.Θ.Υ.Α. εγκατεστημένους εντός της περιφέρειας που βρίσκεται η έδρα της Ε.Κοιν.</a:t>
            </a:r>
          </a:p>
          <a:p>
            <a:r>
              <a:rPr lang="el-GR" sz="1400" dirty="0" smtClean="0"/>
              <a:t>Διαχείριση (συλλογή, μεταφορά, επεξεργασία, αποθήκευση, διάθεση) πρώτης ύλης για την παραγωγή ηλεκτρικής ή θερμικής ή ψυκτικής ενέργειας από βιομάζα ή </a:t>
            </a:r>
            <a:r>
              <a:rPr lang="el-GR" sz="1400" dirty="0" err="1" smtClean="0"/>
              <a:t>βιορευστά</a:t>
            </a:r>
            <a:r>
              <a:rPr lang="el-GR" sz="1400" dirty="0" smtClean="0"/>
              <a:t> ή βιοαέριο ή μέσω ενεργειακής αξιοποίησης του </a:t>
            </a:r>
            <a:r>
              <a:rPr lang="el-GR" sz="1400" dirty="0" err="1" smtClean="0"/>
              <a:t>βιοαποικοδομήσιμου</a:t>
            </a:r>
            <a:r>
              <a:rPr lang="el-GR" sz="1400" dirty="0" smtClean="0"/>
              <a:t> κλάσματος αστικών αποβλήτων.</a:t>
            </a:r>
          </a:p>
          <a:p>
            <a:r>
              <a:rPr lang="el-GR" sz="1400" dirty="0" smtClean="0"/>
              <a:t>Προμήθεια για τα μέλη της ενεργειακών προϊόντων, συσκευών, εγκαταστάσεων, με στόχο τη μείωση της ενεργειακής κατανάλωσης και της χρήσης συμβατικών καυσίμων, καθώς και τη βελτίωση της ενεργειακής αποδοτικότητας.</a:t>
            </a:r>
          </a:p>
          <a:p>
            <a:r>
              <a:rPr lang="el-GR" sz="1400" dirty="0" smtClean="0"/>
              <a:t>Προμήθεια για τα μέλη της ηλεκτροκίνητων οχημάτων (υβριδικών ή μη) και οχημάτων με καύση φυσικού αερίου, υγραερίου ή βιοαερίου.</a:t>
            </a:r>
          </a:p>
          <a:p>
            <a:r>
              <a:rPr lang="el-GR" sz="1400" dirty="0" smtClean="0"/>
              <a:t>Διανομή ηλεκτρικής ενέργειας εντός της περιφερειακής ενότητας που βρίσκεται η έδρα της ή εντός όμορης περιφερειακής ενότητας ή διανομή θερμικής ή ψυκτικής ενέργειας.</a:t>
            </a:r>
          </a:p>
          <a:p>
            <a:r>
              <a:rPr lang="el-GR" sz="1400" dirty="0" smtClean="0"/>
              <a:t>Προμήθεια ηλεκτρικής ενέργειας ή φυσικού αερίου προς Τελικούς Πελάτες εντός της περιφερειακής ενότητας που βρίσκεται η έδρα της ή εντός όμορης περιφερειακής ενότητας.</a:t>
            </a:r>
          </a:p>
          <a:p>
            <a:r>
              <a:rPr lang="el-GR" sz="1400" dirty="0" smtClean="0"/>
              <a:t>Διαχείριση της ζήτησης για τη μείωση της τελικής χρήσης της ηλεκτρικής ενέργειας.</a:t>
            </a:r>
          </a:p>
          <a:p>
            <a:r>
              <a:rPr lang="el-GR" sz="1400" dirty="0" smtClean="0"/>
              <a:t>Ανάπτυξη, διαχείριση και εκμετάλλευση σταθμών φόρτισης ηλεκτροκίνητων οχημάτων και σημείων ανεφοδιασμού με συμπιεσμένο φυσικό αέριο (CNG), υγροποιημένο φυσικό αέριο (LNG), υγραέριο ή βιοαέριο ή διαχείριση μέσων βιώσιμων μεταφορών εντός της περιφερειακής ενότητας που βρίσκεται η έδρα της Ε.Κοιν.</a:t>
            </a:r>
          </a:p>
          <a:p>
            <a:r>
              <a:rPr lang="el-GR" sz="1400" dirty="0" smtClean="0"/>
              <a:t>Εγκατάσταση και λειτουργία μονάδων αφαλάτωσης νερού με χρήση Α.Π.Ε. </a:t>
            </a:r>
          </a:p>
          <a:p>
            <a:r>
              <a:rPr lang="el-GR" sz="1400" dirty="0" smtClean="0"/>
              <a:t>Ανάπτυξη, διαχείριση και εκμετάλλευση υποδομών εναλλακτικών καυσίμων ή διαχείριση μέσων βιώσιμων μεταφορών εντός της περιφέρειας που βρίσκεται η έδρα της Ε.Κοιν.</a:t>
            </a:r>
          </a:p>
          <a:p>
            <a:r>
              <a:rPr lang="el-GR" sz="1400" dirty="0" smtClean="0"/>
              <a:t>Παρ</a:t>
            </a:r>
            <a:r>
              <a:rPr lang="en-US" sz="1400" dirty="0" smtClean="0"/>
              <a:t>o</a:t>
            </a:r>
            <a:r>
              <a:rPr lang="el-GR" sz="1400" dirty="0" err="1" smtClean="0"/>
              <a:t>χή</a:t>
            </a:r>
            <a:r>
              <a:rPr lang="el-GR" sz="1400" dirty="0" smtClean="0"/>
              <a:t> Ενεργειακών Υπηρεσιών (</a:t>
            </a:r>
            <a:r>
              <a:rPr lang="en-US" sz="1400" dirty="0" smtClean="0"/>
              <a:t>ESCOs)</a:t>
            </a:r>
          </a:p>
        </p:txBody>
      </p:sp>
      <p:sp>
        <p:nvSpPr>
          <p:cNvPr id="7" name="6 - TextBox"/>
          <p:cNvSpPr txBox="1"/>
          <p:nvPr/>
        </p:nvSpPr>
        <p:spPr>
          <a:xfrm>
            <a:off x="675162" y="1178132"/>
            <a:ext cx="8223250" cy="369332"/>
          </a:xfrm>
          <a:prstGeom prst="rect">
            <a:avLst/>
          </a:prstGeom>
          <a:noFill/>
        </p:spPr>
        <p:txBody>
          <a:bodyPr wrap="square" rtlCol="0">
            <a:spAutoFit/>
          </a:bodyPr>
          <a:lstStyle/>
          <a:p>
            <a:r>
              <a:rPr lang="el-GR" b="1" u="sng" dirty="0" smtClean="0"/>
              <a:t>Η Ε.Κοιν. πρέπει να ασκεί υποχρεωτικά μία εκ των παρακάτω</a:t>
            </a:r>
            <a:r>
              <a:rPr lang="en-US" b="1" u="sng" dirty="0" smtClean="0"/>
              <a:t>: </a:t>
            </a:r>
            <a:endParaRPr lang="el-GR" b="1" u="sng" dirty="0"/>
          </a:p>
        </p:txBody>
      </p:sp>
      <p:pic>
        <p:nvPicPr>
          <p:cNvPr id="15"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spTree>
    <p:extLst>
      <p:ext uri="{BB962C8B-B14F-4D97-AF65-F5344CB8AC3E}">
        <p14:creationId xmlns:p14="http://schemas.microsoft.com/office/powerpoint/2010/main" xmlns="" val="3813114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Αντικείμενο Δραστηριότητας (2/2)</a:t>
            </a:r>
            <a:endParaRPr lang="en-US" dirty="0"/>
          </a:p>
        </p:txBody>
      </p:sp>
      <p:sp>
        <p:nvSpPr>
          <p:cNvPr id="5" name="Content Placeholder 2"/>
          <p:cNvSpPr txBox="1">
            <a:spLocks/>
          </p:cNvSpPr>
          <p:nvPr/>
        </p:nvSpPr>
        <p:spPr>
          <a:xfrm>
            <a:off x="533400" y="1592159"/>
            <a:ext cx="10418370" cy="3437042"/>
          </a:xfrm>
          <a:prstGeom prst="rect">
            <a:avLst/>
          </a:prstGeom>
        </p:spPr>
        <p:txBody>
          <a:bodyPr vert="horz">
            <a:noAutofit/>
          </a:bodyPr>
          <a:lstStyle/>
          <a:p>
            <a:pPr marL="274320" lvl="0" indent="-274320" defTabSz="914400">
              <a:spcBef>
                <a:spcPts val="600"/>
              </a:spcBef>
              <a:buClr>
                <a:schemeClr val="accent1"/>
              </a:buClr>
              <a:buSzPct val="76000"/>
              <a:buFont typeface="Wingdings 3"/>
              <a:buChar char=""/>
            </a:pPr>
            <a:r>
              <a:rPr lang="el-GR" sz="1400" dirty="0" smtClean="0"/>
              <a:t>Προσέλκυση κεφαλαίων για την πραγματοποίηση επενδύσεων αξιοποίησης των Α.Π.Ε. ή Σ.Η.Θ.Υ.Α. ή παρεμβάσεων βελτίωσης της ενεργειακής απόδοσης εντός της περιφερειακής ενότητας που βρίσκεται η έδρα της Ε.Κοιν.</a:t>
            </a:r>
          </a:p>
          <a:p>
            <a:pPr marL="274320" lvl="0" indent="-274320" defTabSz="914400">
              <a:spcBef>
                <a:spcPts val="600"/>
              </a:spcBef>
              <a:buClr>
                <a:schemeClr val="accent1"/>
              </a:buClr>
              <a:buSzPct val="76000"/>
              <a:buFont typeface="Wingdings 3"/>
              <a:buChar char=""/>
            </a:pPr>
            <a:r>
              <a:rPr lang="el-GR" sz="1400" dirty="0" smtClean="0"/>
              <a:t>Σύνταξη τεχνικοοικονομικών μελετών αξιοποίησης των Α.Π.Ε. ή της Σ.Η.Θ.Υ.Α. ή υλοποίησης παρεμβάσεων βελτίωσης της ενεργειακής απόδοσης ή παροχή στα μέλη της τεχνικής υποστήριξης στους ανωτέρω τομείς.</a:t>
            </a:r>
          </a:p>
          <a:p>
            <a:pPr marL="274320" lvl="0" indent="-274320" defTabSz="914400">
              <a:spcBef>
                <a:spcPts val="600"/>
              </a:spcBef>
              <a:buClr>
                <a:schemeClr val="accent1"/>
              </a:buClr>
              <a:buSzPct val="76000"/>
              <a:buFont typeface="Wingdings 3"/>
              <a:buChar char=""/>
            </a:pPr>
            <a:r>
              <a:rPr lang="el-GR" sz="1400" dirty="0" smtClean="0"/>
              <a:t>Διαχείριση ή συμμετοχή σε προγράμματα χρηματοδοτούμενα από εθνικούς πόρους ή πόρους της Ευρωπαϊκής Ένωσης σχετικά με τους σκοπούς της.</a:t>
            </a:r>
          </a:p>
          <a:p>
            <a:pPr marL="274320" lvl="0" indent="-274320" defTabSz="914400">
              <a:spcBef>
                <a:spcPts val="600"/>
              </a:spcBef>
              <a:buClr>
                <a:schemeClr val="accent1"/>
              </a:buClr>
              <a:buSzPct val="76000"/>
              <a:buFont typeface="Wingdings 3"/>
              <a:buChar char=""/>
            </a:pPr>
            <a:r>
              <a:rPr lang="el-GR" sz="1400" dirty="0" smtClean="0"/>
              <a:t>Παροχή συμβουλών για τη διαχείριση ή συμμετοχή των μελών της σε προγράμματα χρηματοδοτούμενα από εθνικούς πόρους ή πόρους της Ευρωπαϊκής Ένωσης σχετικά με τους σκοπούς της.</a:t>
            </a:r>
          </a:p>
          <a:p>
            <a:pPr marL="274320" lvl="0" indent="-274320" defTabSz="914400">
              <a:spcBef>
                <a:spcPts val="600"/>
              </a:spcBef>
              <a:buClr>
                <a:schemeClr val="accent1"/>
              </a:buClr>
              <a:buSzPct val="76000"/>
              <a:buFont typeface="Wingdings 3"/>
              <a:buChar char=""/>
            </a:pPr>
            <a:r>
              <a:rPr lang="el-GR" sz="1400" dirty="0" smtClean="0"/>
              <a:t>Ενημέρωση, εκπαίδευση και ευαισθητοποίηση σε τοπικό και περιφερειακό επίπεδο για θέματα ενεργειακής </a:t>
            </a:r>
            <a:r>
              <a:rPr lang="el-GR" sz="1400" dirty="0" err="1" smtClean="0"/>
              <a:t>αειφορίας</a:t>
            </a:r>
            <a:r>
              <a:rPr lang="el-GR" sz="1400" dirty="0" smtClean="0"/>
              <a:t>.</a:t>
            </a:r>
          </a:p>
          <a:p>
            <a:pPr marL="274320" lvl="0" indent="-274320" defTabSz="914400">
              <a:spcBef>
                <a:spcPts val="600"/>
              </a:spcBef>
              <a:buClr>
                <a:schemeClr val="accent1"/>
              </a:buClr>
              <a:buSzPct val="76000"/>
              <a:buFont typeface="Wingdings 3"/>
              <a:buChar char=""/>
            </a:pPr>
            <a:r>
              <a:rPr lang="el-GR" sz="1400" dirty="0" smtClean="0"/>
              <a:t>Δράσεις για την αντιμετώπιση της ενεργειακής ένδειας σε ευάλωτους καταναλωτές ή πολίτες κάτω από τα όρια της φτώχειας, </a:t>
            </a:r>
            <a:r>
              <a:rPr lang="el-GR" sz="1400" u="sng" dirty="0" smtClean="0"/>
              <a:t>ανεξάρτητα αν είναι μέλη της ενεργειακής κοινότητας</a:t>
            </a:r>
            <a:r>
              <a:rPr lang="el-GR" sz="1400" dirty="0" smtClean="0"/>
              <a:t>, όπως ενδεικτικά παροχή ή συμψηφισμός ενέργειας, ενεργειακή αναβάθμιση κατοικιών ή άλλα μέτρα που μειώνουν την κατανάλωση της ενέργειας στις κατοικίες των πολιτών αυτών.</a:t>
            </a:r>
            <a:endParaRPr lang="el-GR" dirty="0" smtClean="0"/>
          </a:p>
        </p:txBody>
      </p:sp>
      <p:sp>
        <p:nvSpPr>
          <p:cNvPr id="6" name="5 - TextBox"/>
          <p:cNvSpPr txBox="1"/>
          <p:nvPr/>
        </p:nvSpPr>
        <p:spPr>
          <a:xfrm>
            <a:off x="602673" y="1230334"/>
            <a:ext cx="9182350" cy="646331"/>
          </a:xfrm>
          <a:prstGeom prst="rect">
            <a:avLst/>
          </a:prstGeom>
          <a:noFill/>
        </p:spPr>
        <p:txBody>
          <a:bodyPr wrap="square" rtlCol="0">
            <a:spAutoFit/>
          </a:bodyPr>
          <a:lstStyle/>
          <a:p>
            <a:r>
              <a:rPr lang="el-GR" b="1" u="sng" dirty="0" smtClean="0"/>
              <a:t>Η Ε.Κοιν. μπορεί να ασκεί δυνητικά τις παρακάτω</a:t>
            </a:r>
            <a:r>
              <a:rPr lang="en-US" b="1" u="sng" dirty="0" smtClean="0"/>
              <a:t>: </a:t>
            </a:r>
            <a:endParaRPr lang="el-GR" b="1" u="sng" dirty="0" smtClean="0"/>
          </a:p>
          <a:p>
            <a:r>
              <a:rPr lang="en-US" b="1" u="sng" dirty="0" smtClean="0"/>
              <a:t> </a:t>
            </a:r>
            <a:endParaRPr lang="el-GR" b="1" u="sng" dirty="0" smtClean="0"/>
          </a:p>
        </p:txBody>
      </p:sp>
      <p:sp>
        <p:nvSpPr>
          <p:cNvPr id="14" name="13 - Ορθογώνιο"/>
          <p:cNvSpPr/>
          <p:nvPr/>
        </p:nvSpPr>
        <p:spPr>
          <a:xfrm>
            <a:off x="647699" y="5191125"/>
            <a:ext cx="9915525" cy="369332"/>
          </a:xfrm>
          <a:prstGeom prst="rect">
            <a:avLst/>
          </a:prstGeom>
        </p:spPr>
        <p:txBody>
          <a:bodyPr wrap="square">
            <a:spAutoFit/>
          </a:bodyPr>
          <a:lstStyle/>
          <a:p>
            <a:pPr lvl="0"/>
            <a:r>
              <a:rPr lang="el-GR" i="1" dirty="0" smtClean="0"/>
              <a:t>*Το καταστατικό των Ε.Κοιν. </a:t>
            </a:r>
            <a:r>
              <a:rPr lang="el-GR" b="1" i="1" u="sng" dirty="0" smtClean="0"/>
              <a:t>δεν περιλαμβάνει </a:t>
            </a:r>
            <a:r>
              <a:rPr lang="el-GR" i="1" dirty="0" smtClean="0"/>
              <a:t>άλλες δραστηριότητες εκτός των αναφερομένων.</a:t>
            </a:r>
            <a:endParaRPr lang="en-US" i="1" dirty="0" smtClean="0"/>
          </a:p>
        </p:txBody>
      </p:sp>
      <p:pic>
        <p:nvPicPr>
          <p:cNvPr id="15"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spTree>
    <p:extLst>
      <p:ext uri="{BB962C8B-B14F-4D97-AF65-F5344CB8AC3E}">
        <p14:creationId xmlns:p14="http://schemas.microsoft.com/office/powerpoint/2010/main" xmlns="" val="3813114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Οικονομικά Κίνητρα &amp; Μέτρα Στήριξης </a:t>
            </a:r>
            <a:endParaRPr lang="en-US" dirty="0"/>
          </a:p>
        </p:txBody>
      </p:sp>
      <p:sp>
        <p:nvSpPr>
          <p:cNvPr id="3" name="Content Placeholder 2"/>
          <p:cNvSpPr>
            <a:spLocks noGrp="1"/>
          </p:cNvSpPr>
          <p:nvPr>
            <p:ph sz="quarter" idx="1"/>
          </p:nvPr>
        </p:nvSpPr>
        <p:spPr>
          <a:xfrm>
            <a:off x="642876" y="1181100"/>
            <a:ext cx="10368024" cy="4524376"/>
          </a:xfrm>
        </p:spPr>
        <p:txBody>
          <a:bodyPr>
            <a:noAutofit/>
          </a:bodyPr>
          <a:lstStyle/>
          <a:p>
            <a:r>
              <a:rPr lang="el-GR" sz="1600" dirty="0" smtClean="0"/>
              <a:t>Σταθερούς φορολογικούς συντελεστές (5 έτη) – Εξαίρεση για τα νησιά (10 έτη)</a:t>
            </a:r>
          </a:p>
          <a:p>
            <a:r>
              <a:rPr lang="el-GR" sz="1600" dirty="0" smtClean="0"/>
              <a:t>Ένταξη των Ε.Κοιν. στον Αναπτυξιακό κατ’ αναλογία με τις </a:t>
            </a:r>
            <a:r>
              <a:rPr lang="el-GR" sz="1600" dirty="0" err="1" smtClean="0"/>
              <a:t>Κοιν.Σ.Επ</a:t>
            </a:r>
            <a:r>
              <a:rPr lang="el-GR" sz="1600" dirty="0" smtClean="0"/>
              <a:t>. καθώς και σε άλλα προγράμματα χρηματοδοτούμενα από εθνικούς πόρους ή πόρους της Ευρωπαϊκής Ένωσης σχετικά με τους σκοπούς τους.</a:t>
            </a:r>
          </a:p>
          <a:p>
            <a:r>
              <a:rPr lang="el-GR" sz="1600" dirty="0" smtClean="0"/>
              <a:t>Δυνατότητα για ειδικές προϋποθέσεις και όρους προνομιακής συμμετοχής ή εξαίρεσης από τις ανταγωνιστικές διαδικασίες υποβολής προσφορών (ΥΑ) καθώς και προνομιακών χρεώσεων για υπηρεσίες στην αγορά</a:t>
            </a:r>
          </a:p>
          <a:p>
            <a:r>
              <a:rPr lang="el-GR" sz="1600" dirty="0" smtClean="0"/>
              <a:t>Απαλλαγή από την υποχρέωση καταβολής του Ετήσιου τέλους διατήρησης δικαιώματος κατοχής άδειας παραγωγής ηλεκτρικής ενέργειας</a:t>
            </a:r>
          </a:p>
          <a:p>
            <a:r>
              <a:rPr lang="el-GR" sz="1600" dirty="0" smtClean="0"/>
              <a:t>Προτεραιότητα χορήγησης άδειας παραγωγής, προσφοράς σύνδεσης και έγκρισης περιβαλλοντικών όρων για σταθμούς ηλεκτροπαραγωγής (εφόσον παρουσιάζουν εδαφική επικάλυψη και υποβάλλονται στον ίδιο κύκλο αιτήσεων)</a:t>
            </a:r>
          </a:p>
          <a:p>
            <a:r>
              <a:rPr lang="el-GR" sz="1600" dirty="0" smtClean="0"/>
              <a:t>Εγγυητικές επιστολές μειωμένες</a:t>
            </a:r>
          </a:p>
          <a:p>
            <a:r>
              <a:rPr lang="el-GR" sz="1600" dirty="0" smtClean="0"/>
              <a:t>Επιτρέπεται η εγκατάσταση </a:t>
            </a:r>
            <a:r>
              <a:rPr lang="el-GR" sz="1600" dirty="0" err="1" smtClean="0"/>
              <a:t>φωτοβολταϊκών</a:t>
            </a:r>
            <a:r>
              <a:rPr lang="el-GR" sz="1600" dirty="0" smtClean="0"/>
              <a:t> σταθμών και σταθμών μικρών ανεμογεννητριών από Ε.Κοιν. για την κάλυψη ενεργειακών αναγκών των μελών τους με εφαρμογή εικονικού ενεργειακού συμψηφισμού (και για μη μέλη)</a:t>
            </a:r>
          </a:p>
          <a:p>
            <a:r>
              <a:rPr lang="el-GR" sz="1600" dirty="0" smtClean="0"/>
              <a:t>Μεταβίβαση αδειών, σταθμών παραγωγής αποκλειστικά σε </a:t>
            </a:r>
            <a:r>
              <a:rPr lang="el-GR" sz="1600" dirty="0" err="1" smtClean="0"/>
              <a:t>Ε.Κοιν</a:t>
            </a:r>
            <a:r>
              <a:rPr lang="el-GR" sz="1600" dirty="0" smtClean="0"/>
              <a:t>. με όμοιο επιτρεπόμενο τρόπο διάθεσης των πλεονασμάτων χρήσης και εντός της ίδιας περιφέρειας</a:t>
            </a:r>
          </a:p>
          <a:p>
            <a:pPr>
              <a:buNone/>
            </a:pPr>
            <a:endParaRPr lang="el-GR" sz="1400" u="sng" dirty="0" smtClean="0"/>
          </a:p>
          <a:p>
            <a:endParaRPr lang="el-GR" sz="1100" dirty="0"/>
          </a:p>
        </p:txBody>
      </p:sp>
      <p:pic>
        <p:nvPicPr>
          <p:cNvPr id="15"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spTree>
    <p:extLst>
      <p:ext uri="{BB962C8B-B14F-4D97-AF65-F5344CB8AC3E}">
        <p14:creationId xmlns:p14="http://schemas.microsoft.com/office/powerpoint/2010/main" xmlns="" val="38131143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l-GR" dirty="0" smtClean="0"/>
              <a:t>Χρηματοδότηση - Στήριξη</a:t>
            </a:r>
            <a:endParaRPr lang="en-US" dirty="0"/>
          </a:p>
        </p:txBody>
      </p:sp>
      <p:sp>
        <p:nvSpPr>
          <p:cNvPr id="3" name="Content Placeholder 2"/>
          <p:cNvSpPr>
            <a:spLocks noGrp="1"/>
          </p:cNvSpPr>
          <p:nvPr>
            <p:ph sz="quarter" idx="1"/>
          </p:nvPr>
        </p:nvSpPr>
        <p:spPr/>
        <p:txBody>
          <a:bodyPr>
            <a:normAutofit/>
          </a:bodyPr>
          <a:lstStyle/>
          <a:p>
            <a:r>
              <a:rPr lang="el-GR" sz="2000" dirty="0" smtClean="0"/>
              <a:t>Εξετάζονται χρηματοδοτικά εργαλεία για τη στήριξη των Ε.Κοιν.</a:t>
            </a:r>
            <a:r>
              <a:rPr lang="en-US" sz="2000" dirty="0" smtClean="0"/>
              <a:t> (Technical Assistance)</a:t>
            </a:r>
            <a:r>
              <a:rPr lang="el-GR" sz="2000" dirty="0" smtClean="0"/>
              <a:t/>
            </a:r>
            <a:br>
              <a:rPr lang="el-GR" sz="2000" dirty="0" smtClean="0"/>
            </a:br>
            <a:endParaRPr lang="el-GR" sz="2000" dirty="0" smtClean="0"/>
          </a:p>
          <a:p>
            <a:r>
              <a:rPr lang="el-GR" sz="2000" dirty="0" smtClean="0"/>
              <a:t>Διερεύνηση πρόβλεψης χρηματοδοτικού εργαλείου μέσω ΕΣΠΑ για κάλυψη των </a:t>
            </a:r>
            <a:r>
              <a:rPr lang="en-US" sz="2000" dirty="0" smtClean="0"/>
              <a:t>start-up costs</a:t>
            </a:r>
            <a:r>
              <a:rPr lang="el-GR" sz="2000" dirty="0" smtClean="0"/>
              <a:t/>
            </a:r>
            <a:br>
              <a:rPr lang="el-GR" sz="2000" dirty="0" smtClean="0"/>
            </a:br>
            <a:endParaRPr lang="en-US" sz="2000" dirty="0" smtClean="0"/>
          </a:p>
          <a:p>
            <a:r>
              <a:rPr lang="el-GR" sz="2000" dirty="0" smtClean="0"/>
              <a:t>Διερεύνηση πρόβλεψης για ίδρυση </a:t>
            </a:r>
            <a:r>
              <a:rPr lang="en-US" sz="2000" dirty="0" smtClean="0"/>
              <a:t>Helpdesk </a:t>
            </a:r>
            <a:r>
              <a:rPr lang="el-GR" sz="2000" dirty="0" smtClean="0"/>
              <a:t>– Τηλεφωνική υποστήριξη ενδιαφερομένων</a:t>
            </a:r>
            <a:br>
              <a:rPr lang="el-GR" sz="2000" dirty="0" smtClean="0"/>
            </a:br>
            <a:endParaRPr lang="el-GR" sz="2000" dirty="0" smtClean="0"/>
          </a:p>
          <a:p>
            <a:r>
              <a:rPr lang="el-GR" sz="2000" dirty="0" smtClean="0"/>
              <a:t>Ενδεχόμενη θέσπιση στόχων Ίδρυσης Ενεργειακών Κοινοτήτων σε εθνικό επίπεδο</a:t>
            </a:r>
          </a:p>
        </p:txBody>
      </p:sp>
      <p:pic>
        <p:nvPicPr>
          <p:cNvPr id="5"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spTree>
    <p:extLst>
      <p:ext uri="{BB962C8B-B14F-4D97-AF65-F5344CB8AC3E}">
        <p14:creationId xmlns:p14="http://schemas.microsoft.com/office/powerpoint/2010/main" xmlns="" val="13252186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l-GR" smtClean="0"/>
              <a:t>Παραδείγματα Ε.Κοιν. σε Επαρχιακές Περιοχές</a:t>
            </a:r>
            <a:endParaRPr lang="en-US" smtClean="0"/>
          </a:p>
        </p:txBody>
      </p:sp>
      <p:sp>
        <p:nvSpPr>
          <p:cNvPr id="24579" name="Content Placeholder 2"/>
          <p:cNvSpPr>
            <a:spLocks noGrp="1"/>
          </p:cNvSpPr>
          <p:nvPr>
            <p:ph sz="quarter" idx="1"/>
          </p:nvPr>
        </p:nvSpPr>
        <p:spPr>
          <a:xfrm>
            <a:off x="217488" y="1154113"/>
            <a:ext cx="11517312" cy="5387975"/>
          </a:xfrm>
        </p:spPr>
        <p:txBody>
          <a:bodyPr/>
          <a:lstStyle/>
          <a:p>
            <a:pPr algn="just" eaLnBrk="1" hangingPunct="1"/>
            <a:r>
              <a:rPr lang="el-GR" sz="1600" b="1" dirty="0" smtClean="0"/>
              <a:t>ΤΗΛΕΘΕΡΜΑΝΣΗ</a:t>
            </a:r>
          </a:p>
          <a:p>
            <a:pPr eaLnBrk="1" hangingPunct="1">
              <a:buFont typeface="Wingdings 3" pitchFamily="18" charset="2"/>
              <a:buNone/>
            </a:pPr>
            <a:r>
              <a:rPr lang="el-GR" sz="1600" dirty="0" smtClean="0"/>
              <a:t>	Οι κάτοικοι ή και επιχειρήσεις μιας περιοχής μαζί με το Δήμο ή την τοπική ΔΕΥΑ, εγκαθιστούν μία μονάδα παραγωγής θερμικής ενέργειας με σύστημα τηλεθέρμανσης για την κάλυψη των αναγκών τους σε θέρμανση. </a:t>
            </a:r>
          </a:p>
          <a:p>
            <a:pPr eaLnBrk="1" hangingPunct="1">
              <a:buFont typeface="Wingdings 3" pitchFamily="18" charset="2"/>
              <a:buNone/>
            </a:pPr>
            <a:r>
              <a:rPr lang="el-GR" sz="1600" dirty="0" smtClean="0"/>
              <a:t>	Για την υλοποίηση του έργου θα μπορούν να αναζητήσουν χρηματοδότηση από το ΕΣΠΑ ή τον Αναπτυξιακό νόμο.</a:t>
            </a:r>
          </a:p>
          <a:p>
            <a:pPr marL="273050" lvl="1" algn="just" eaLnBrk="1" hangingPunct="1">
              <a:spcBef>
                <a:spcPts val="600"/>
              </a:spcBef>
              <a:buClr>
                <a:schemeClr val="accent1"/>
              </a:buClr>
            </a:pPr>
            <a:r>
              <a:rPr lang="el-GR" sz="1600" b="1" dirty="0" smtClean="0">
                <a:solidFill>
                  <a:schemeClr val="tx1"/>
                </a:solidFill>
              </a:rPr>
              <a:t>ΣΤΑΘΜΟΙ ΑΠΕ</a:t>
            </a:r>
            <a:r>
              <a:rPr lang="en-US" sz="1600" b="1" dirty="0" smtClean="0">
                <a:solidFill>
                  <a:schemeClr val="tx1"/>
                </a:solidFill>
              </a:rPr>
              <a:t>:</a:t>
            </a:r>
            <a:r>
              <a:rPr lang="el-GR" sz="1600" b="1" dirty="0" smtClean="0">
                <a:solidFill>
                  <a:schemeClr val="tx1"/>
                </a:solidFill>
              </a:rPr>
              <a:t> ΑΙΟΛΙΚΟ ΠΑΡΚΟ /</a:t>
            </a:r>
            <a:r>
              <a:rPr lang="en-US" sz="1600" b="1" dirty="0" smtClean="0">
                <a:solidFill>
                  <a:schemeClr val="tx1"/>
                </a:solidFill>
              </a:rPr>
              <a:t> </a:t>
            </a:r>
            <a:r>
              <a:rPr lang="el-GR" sz="1600" b="1" dirty="0" smtClean="0">
                <a:solidFill>
                  <a:schemeClr val="tx1"/>
                </a:solidFill>
              </a:rPr>
              <a:t>ΜΙΚΡΟ ΥΔΡΟΗΛΕΚΤΡΙΚΟ </a:t>
            </a:r>
          </a:p>
          <a:p>
            <a:pPr eaLnBrk="1" hangingPunct="1">
              <a:buFont typeface="Wingdings 3" pitchFamily="18" charset="2"/>
              <a:buNone/>
            </a:pPr>
            <a:r>
              <a:rPr lang="el-GR" sz="1600" smtClean="0">
                <a:ea typeface="Calibri" pitchFamily="34" charset="0"/>
                <a:cs typeface="Calibri" pitchFamily="34" charset="0"/>
              </a:rPr>
              <a:t>	Οι κάτοικοι ή και επιχειρήσεις μιας περιοχής μαζί με το Δήμο, εγκαθιστούν</a:t>
            </a:r>
          </a:p>
          <a:p>
            <a:pPr eaLnBrk="1" hangingPunct="1">
              <a:buFont typeface="Wingdings 3" pitchFamily="18" charset="2"/>
              <a:buNone/>
            </a:pPr>
            <a:r>
              <a:rPr lang="el-GR" sz="1600" dirty="0" smtClean="0">
                <a:ea typeface="Calibri" pitchFamily="34" charset="0"/>
                <a:cs typeface="Calibri" pitchFamily="34" charset="0"/>
              </a:rPr>
              <a:t>	ένα Αιολικό Πάρκο ενδεικτικής ισχύος 6</a:t>
            </a:r>
            <a:r>
              <a:rPr lang="en-US" sz="1600" dirty="0" smtClean="0">
                <a:latin typeface="Calibri" pitchFamily="34" charset="0"/>
                <a:ea typeface="Calibri" pitchFamily="34" charset="0"/>
                <a:cs typeface="Calibri" pitchFamily="34" charset="0"/>
              </a:rPr>
              <a:t>MW </a:t>
            </a:r>
            <a:r>
              <a:rPr lang="el-GR" sz="1600" dirty="0" smtClean="0">
                <a:ea typeface="Calibri" pitchFamily="34" charset="0"/>
                <a:cs typeface="Calibri" pitchFamily="34" charset="0"/>
              </a:rPr>
              <a:t>στην περιοχή ή </a:t>
            </a:r>
          </a:p>
          <a:p>
            <a:pPr eaLnBrk="1" hangingPunct="1">
              <a:buFont typeface="Wingdings 3" pitchFamily="18" charset="2"/>
              <a:buNone/>
            </a:pPr>
            <a:r>
              <a:rPr lang="el-GR" sz="1600" dirty="0" smtClean="0">
                <a:ea typeface="Calibri" pitchFamily="34" charset="0"/>
                <a:cs typeface="Calibri" pitchFamily="34" charset="0"/>
              </a:rPr>
              <a:t>	ένα Μικρό Υδροηλεκτρικό Έργο ενδεικτικής ισχύος 1</a:t>
            </a:r>
            <a:r>
              <a:rPr lang="en-US" sz="1600" dirty="0" smtClean="0">
                <a:latin typeface="Calibri" pitchFamily="34" charset="0"/>
                <a:ea typeface="Calibri" pitchFamily="34" charset="0"/>
                <a:cs typeface="Calibri" pitchFamily="34" charset="0"/>
              </a:rPr>
              <a:t>MW </a:t>
            </a:r>
            <a:endParaRPr lang="el-GR" sz="1600" dirty="0" smtClean="0">
              <a:ea typeface="Calibri" pitchFamily="34" charset="0"/>
              <a:cs typeface="Calibri" pitchFamily="34" charset="0"/>
            </a:endParaRPr>
          </a:p>
          <a:p>
            <a:pPr marL="273050" lvl="1" algn="just" eaLnBrk="1" hangingPunct="1">
              <a:spcBef>
                <a:spcPts val="600"/>
              </a:spcBef>
              <a:buClr>
                <a:schemeClr val="accent1"/>
              </a:buClr>
            </a:pPr>
            <a:r>
              <a:rPr lang="el-GR" sz="1600" b="1" dirty="0" smtClean="0">
                <a:solidFill>
                  <a:schemeClr val="tx1"/>
                </a:solidFill>
              </a:rPr>
              <a:t>ΕΦΟΔΙΑΣΤΙΚΗ ΑΛΥΣΙΔΑ ΒΙΟΜΑΖΑΣ – ΜΟΝΑΔΑ ΑΠΕ</a:t>
            </a:r>
          </a:p>
          <a:p>
            <a:pPr marL="273050" lvl="1" algn="just" eaLnBrk="1" hangingPunct="1">
              <a:spcBef>
                <a:spcPts val="600"/>
              </a:spcBef>
              <a:buClr>
                <a:schemeClr val="accent1"/>
              </a:buClr>
              <a:buFont typeface="Wingdings 3" pitchFamily="18" charset="2"/>
              <a:buNone/>
            </a:pPr>
            <a:r>
              <a:rPr lang="el-GR" sz="1600" dirty="0" smtClean="0">
                <a:solidFill>
                  <a:schemeClr val="tx1"/>
                </a:solidFill>
              </a:rPr>
              <a:t>	Αγρότες, δασοκόμοι ή και επιχειρήσεις του αγροτικού και δασικό τομέα, δημιουργούν </a:t>
            </a:r>
            <a:r>
              <a:rPr lang="el-GR" sz="1600" dirty="0" err="1" smtClean="0">
                <a:solidFill>
                  <a:schemeClr val="tx1"/>
                </a:solidFill>
              </a:rPr>
              <a:t>Ε.Κοιν</a:t>
            </a:r>
            <a:r>
              <a:rPr lang="el-GR" sz="1600" dirty="0" smtClean="0">
                <a:solidFill>
                  <a:schemeClr val="tx1"/>
                </a:solidFill>
              </a:rPr>
              <a:t>. με σκοπό τη δημιουργία και διαχείριση εφοδιαστικής αλυσίδας βιομάζας ή/και την εγκατάσταση και λειτουργία μιας μονάδας βιομάζας παραγωγής ηλεκτρικής και θερμικής ενέργειας. Η εφοδιαστική αλυσίδα μπορεί να τροφοδοτεί τη μονάδα βιομάζας, να προμηθεύει με προϊόντα της όπως ξύλα, </a:t>
            </a:r>
            <a:r>
              <a:rPr lang="en-US" sz="1600" dirty="0" smtClean="0">
                <a:solidFill>
                  <a:schemeClr val="tx1"/>
                </a:solidFill>
              </a:rPr>
              <a:t>pellet</a:t>
            </a:r>
            <a:r>
              <a:rPr lang="el-GR" sz="1600" dirty="0" smtClean="0">
                <a:solidFill>
                  <a:schemeClr val="tx1"/>
                </a:solidFill>
              </a:rPr>
              <a:t> τους κατοίκους κλπ. </a:t>
            </a:r>
          </a:p>
          <a:p>
            <a:pPr marL="273050" lvl="1" algn="just" eaLnBrk="1" hangingPunct="1">
              <a:spcBef>
                <a:spcPts val="600"/>
              </a:spcBef>
              <a:buClr>
                <a:schemeClr val="accent1"/>
              </a:buClr>
              <a:buFont typeface="Wingdings 3" pitchFamily="18" charset="2"/>
              <a:buNone/>
            </a:pPr>
            <a:r>
              <a:rPr lang="el-GR" sz="1600" dirty="0" smtClean="0">
                <a:solidFill>
                  <a:schemeClr val="tx1"/>
                </a:solidFill>
              </a:rPr>
              <a:t>	Ομάδα κτηνοτρόφων ή και </a:t>
            </a:r>
            <a:r>
              <a:rPr lang="el-GR" sz="1600" dirty="0" err="1" smtClean="0">
                <a:solidFill>
                  <a:schemeClr val="tx1"/>
                </a:solidFill>
              </a:rPr>
              <a:t>αγροτοκτηνοτροφικές</a:t>
            </a:r>
            <a:r>
              <a:rPr lang="el-GR" sz="1600" dirty="0" smtClean="0">
                <a:solidFill>
                  <a:schemeClr val="tx1"/>
                </a:solidFill>
              </a:rPr>
              <a:t> επιχειρήσεις εγκαθιστούν μία μονάδα βιοαερίου για την παραγωγή ηλεκτρικής και θερμικής ενέργειας, τη διαχείριση των αποβλήτων τους (κοπριά, τυρόγαλο, κλπ) και την παραγωγή λιπάσματος.</a:t>
            </a:r>
          </a:p>
          <a:p>
            <a:pPr marL="273050" lvl="1" algn="just" eaLnBrk="1" hangingPunct="1">
              <a:spcBef>
                <a:spcPts val="600"/>
              </a:spcBef>
              <a:buClr>
                <a:schemeClr val="accent1"/>
              </a:buClr>
              <a:buFont typeface="Wingdings 3" pitchFamily="18" charset="2"/>
              <a:buNone/>
            </a:pPr>
            <a:r>
              <a:rPr lang="el-GR" sz="1600" dirty="0" smtClean="0">
                <a:solidFill>
                  <a:schemeClr val="tx1"/>
                </a:solidFill>
              </a:rPr>
              <a:t>	Ομάδα αγροτών ή και αγροτικές επιχειρήσεις εγκαθιστούν μία μονάδα ΣΗΘΥΑ σε περιοχή, από όπου διέρχεται δίκτυο φυσικού αερίου. Η παραγόμενη ηλεκτρική ενέργεια θα εγχέεται στο Δίκτυο, και η θερμική ενέργεια θα καλύπτει τις ανάγκες ενός θερμοκηπίου.</a:t>
            </a:r>
          </a:p>
          <a:p>
            <a:pPr marL="273050" lvl="1" algn="just" eaLnBrk="1" hangingPunct="1">
              <a:spcBef>
                <a:spcPts val="600"/>
              </a:spcBef>
              <a:buClr>
                <a:schemeClr val="accent1"/>
              </a:buClr>
              <a:buFont typeface="Wingdings 3" pitchFamily="18" charset="2"/>
              <a:buNone/>
            </a:pPr>
            <a:endParaRPr lang="el-GR" sz="1600" dirty="0" smtClean="0"/>
          </a:p>
          <a:p>
            <a:pPr marL="273050" lvl="1" algn="just" eaLnBrk="1" hangingPunct="1">
              <a:spcBef>
                <a:spcPts val="600"/>
              </a:spcBef>
              <a:buClr>
                <a:schemeClr val="accent1"/>
              </a:buClr>
              <a:buFont typeface="Wingdings 3" pitchFamily="18" charset="2"/>
              <a:buNone/>
            </a:pPr>
            <a:endParaRPr lang="el-GR" sz="1600" dirty="0" smtClean="0">
              <a:solidFill>
                <a:schemeClr val="tx1"/>
              </a:solidFill>
            </a:endParaRPr>
          </a:p>
        </p:txBody>
      </p:sp>
      <p:pic>
        <p:nvPicPr>
          <p:cNvPr id="24580" name="Picture 7"/>
          <p:cNvPicPr>
            <a:picLocks noChangeAspect="1" noChangeArrowheads="1"/>
          </p:cNvPicPr>
          <p:nvPr/>
        </p:nvPicPr>
        <p:blipFill>
          <a:blip r:embed="rId2"/>
          <a:srcRect/>
          <a:stretch>
            <a:fillRect/>
          </a:stretch>
        </p:blipFill>
        <p:spPr bwMode="auto">
          <a:xfrm>
            <a:off x="10283825" y="146050"/>
            <a:ext cx="1752600" cy="85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ίζες">
  <a:themeElements>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Ρίζες">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Ρίζες">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1493</TotalTime>
  <Words>1510</Words>
  <Application>Microsoft Office PowerPoint</Application>
  <PresentationFormat>Προσαρμογή</PresentationFormat>
  <Paragraphs>144</Paragraphs>
  <Slides>12</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Ρίζες</vt:lpstr>
      <vt:lpstr>ΕΝΕΡΓΕΙΑΚΕΣ ΚΟΙΝΟΤΗΤΕΣ</vt:lpstr>
      <vt:lpstr>Ιστορικό</vt:lpstr>
      <vt:lpstr>Ορισμός - Σκοπός</vt:lpstr>
      <vt:lpstr>Μορφές Ε.Κοιν. </vt:lpstr>
      <vt:lpstr>Αντικείμενο Δραστηριότητας (1/2)</vt:lpstr>
      <vt:lpstr>Αντικείμενο Δραστηριότητας (2/2)</vt:lpstr>
      <vt:lpstr>Οικονομικά Κίνητρα &amp; Μέτρα Στήριξης </vt:lpstr>
      <vt:lpstr>Χρηματοδότηση - Στήριξη</vt:lpstr>
      <vt:lpstr>Παραδείγματα Ε.Κοιν. σε Επαρχιακές Περιοχές</vt:lpstr>
      <vt:lpstr>Παραδείγματα Ε.Κοιν. σε Νησιωτικές Περιοχές</vt:lpstr>
      <vt:lpstr>Λοιπά Παραδείγματα Ε.Κοιν.</vt:lpstr>
      <vt:lpstr>Διαφάνεια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ΕΝΕΡΓΕΙΑΚΕΣ ΚΟΙΝΟΤΗΤΕς – ΕΝΕΡΓΕΙΑΚΗ ΔΗΜΟΚΡΑΤΙΑ</dc:title>
  <dc:creator>Βάλια Παναγιωτοπούλου</dc:creator>
  <cp:lastModifiedBy>tsekerisd</cp:lastModifiedBy>
  <cp:revision>142</cp:revision>
  <dcterms:created xsi:type="dcterms:W3CDTF">2017-06-25T18:48:31Z</dcterms:created>
  <dcterms:modified xsi:type="dcterms:W3CDTF">2017-12-07T10:25:26Z</dcterms:modified>
</cp:coreProperties>
</file>