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74" r:id="rId4"/>
    <p:sldId id="257" r:id="rId5"/>
    <p:sldId id="258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6" r:id="rId18"/>
    <p:sldId id="277" r:id="rId1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1BE7BA-3594-4B82-93DF-61C0E3EA138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D5863807-6098-4A93-A3EE-B125ED6739CC}">
      <dgm:prSet phldrT="[Κείμενο]"/>
      <dgm:spPr/>
      <dgm:t>
        <a:bodyPr/>
        <a:lstStyle/>
        <a:p>
          <a:r>
            <a:rPr lang="el-GR" dirty="0" smtClean="0"/>
            <a:t>ΟΤΑ</a:t>
          </a:r>
          <a:endParaRPr lang="el-GR" dirty="0"/>
        </a:p>
      </dgm:t>
    </dgm:pt>
    <dgm:pt modelId="{EC89AA69-0B47-4068-8B66-8F746868E0E0}" type="parTrans" cxnId="{FFE99A38-C10A-4DC2-9D99-CDE012DF824D}">
      <dgm:prSet/>
      <dgm:spPr/>
      <dgm:t>
        <a:bodyPr/>
        <a:lstStyle/>
        <a:p>
          <a:endParaRPr lang="el-GR"/>
        </a:p>
      </dgm:t>
    </dgm:pt>
    <dgm:pt modelId="{DFF03600-7FF5-4EA2-9E6C-D7AF1CCDD117}" type="sibTrans" cxnId="{FFE99A38-C10A-4DC2-9D99-CDE012DF824D}">
      <dgm:prSet/>
      <dgm:spPr/>
      <dgm:t>
        <a:bodyPr/>
        <a:lstStyle/>
        <a:p>
          <a:endParaRPr lang="el-GR"/>
        </a:p>
      </dgm:t>
    </dgm:pt>
    <dgm:pt modelId="{87F9B271-0986-4FFC-9242-90C6598ADC34}">
      <dgm:prSet phldrT="[Κείμενο]"/>
      <dgm:spPr/>
      <dgm:t>
        <a:bodyPr/>
        <a:lstStyle/>
        <a:p>
          <a:r>
            <a:rPr lang="el-GR" dirty="0" smtClean="0"/>
            <a:t>ΚΟΙΝΣΕΠ</a:t>
          </a:r>
          <a:endParaRPr lang="el-GR" dirty="0"/>
        </a:p>
      </dgm:t>
    </dgm:pt>
    <dgm:pt modelId="{820FC7B7-67A8-403A-BF58-E192D9654AC8}" type="parTrans" cxnId="{00354674-FC55-447B-B23C-AF8E085F86FB}">
      <dgm:prSet/>
      <dgm:spPr/>
      <dgm:t>
        <a:bodyPr/>
        <a:lstStyle/>
        <a:p>
          <a:endParaRPr lang="el-GR"/>
        </a:p>
      </dgm:t>
    </dgm:pt>
    <dgm:pt modelId="{04B4C9B3-2165-4264-89B4-AA63D0B3ADAD}" type="sibTrans" cxnId="{00354674-FC55-447B-B23C-AF8E085F86FB}">
      <dgm:prSet/>
      <dgm:spPr/>
      <dgm:t>
        <a:bodyPr/>
        <a:lstStyle/>
        <a:p>
          <a:endParaRPr lang="el-GR"/>
        </a:p>
      </dgm:t>
    </dgm:pt>
    <dgm:pt modelId="{CAC2B5E1-8747-423E-9A2F-CC8259888600}">
      <dgm:prSet phldrT="[Κείμενο]"/>
      <dgm:spPr/>
      <dgm:t>
        <a:bodyPr/>
        <a:lstStyle/>
        <a:p>
          <a:r>
            <a:rPr lang="el-GR" dirty="0" smtClean="0"/>
            <a:t>Συνεταιρισμοί </a:t>
          </a:r>
          <a:endParaRPr lang="el-GR" dirty="0"/>
        </a:p>
      </dgm:t>
    </dgm:pt>
    <dgm:pt modelId="{4D0390C5-CA94-46A7-A79B-2C68B8DD2F13}" type="parTrans" cxnId="{CA008B43-152A-4864-9F69-2049197EC041}">
      <dgm:prSet/>
      <dgm:spPr/>
      <dgm:t>
        <a:bodyPr/>
        <a:lstStyle/>
        <a:p>
          <a:endParaRPr lang="el-GR"/>
        </a:p>
      </dgm:t>
    </dgm:pt>
    <dgm:pt modelId="{86446537-BF55-411A-B30B-F824C22DC8E4}" type="sibTrans" cxnId="{CA008B43-152A-4864-9F69-2049197EC041}">
      <dgm:prSet/>
      <dgm:spPr/>
      <dgm:t>
        <a:bodyPr/>
        <a:lstStyle/>
        <a:p>
          <a:endParaRPr lang="el-GR"/>
        </a:p>
      </dgm:t>
    </dgm:pt>
    <dgm:pt modelId="{04ED0F76-E045-4230-AD94-F6B7EDACB846}">
      <dgm:prSet phldrT="[Κείμενο]"/>
      <dgm:spPr/>
      <dgm:t>
        <a:bodyPr/>
        <a:lstStyle/>
        <a:p>
          <a:r>
            <a:rPr lang="el-GR" dirty="0" smtClean="0"/>
            <a:t>Εθελοντές </a:t>
          </a:r>
          <a:endParaRPr lang="el-GR" dirty="0"/>
        </a:p>
      </dgm:t>
    </dgm:pt>
    <dgm:pt modelId="{78683DFD-3D42-4C57-A894-371541ACF004}" type="parTrans" cxnId="{874FCEDC-3362-4F0A-A0B7-63FC0BC6C6D7}">
      <dgm:prSet/>
      <dgm:spPr/>
      <dgm:t>
        <a:bodyPr/>
        <a:lstStyle/>
        <a:p>
          <a:endParaRPr lang="el-GR"/>
        </a:p>
      </dgm:t>
    </dgm:pt>
    <dgm:pt modelId="{2FD108C4-7339-4B76-8C4E-0EA175ED351F}" type="sibTrans" cxnId="{874FCEDC-3362-4F0A-A0B7-63FC0BC6C6D7}">
      <dgm:prSet/>
      <dgm:spPr/>
      <dgm:t>
        <a:bodyPr/>
        <a:lstStyle/>
        <a:p>
          <a:endParaRPr lang="el-GR"/>
        </a:p>
      </dgm:t>
    </dgm:pt>
    <dgm:pt modelId="{BD13B249-1628-4EC8-81D2-D889DAF2898A}">
      <dgm:prSet phldrT="[Κείμενο]"/>
      <dgm:spPr/>
      <dgm:t>
        <a:bodyPr/>
        <a:lstStyle/>
        <a:p>
          <a:r>
            <a:rPr lang="el-GR" dirty="0" smtClean="0"/>
            <a:t>Τοπικοί σύλλογοι</a:t>
          </a:r>
          <a:endParaRPr lang="el-GR" dirty="0"/>
        </a:p>
      </dgm:t>
    </dgm:pt>
    <dgm:pt modelId="{B8531BC5-6355-4AAB-AA8D-528232B288D5}" type="parTrans" cxnId="{09871948-3598-42C1-A63D-03B009754022}">
      <dgm:prSet/>
      <dgm:spPr/>
      <dgm:t>
        <a:bodyPr/>
        <a:lstStyle/>
        <a:p>
          <a:endParaRPr lang="el-GR"/>
        </a:p>
      </dgm:t>
    </dgm:pt>
    <dgm:pt modelId="{40847F8F-58BF-4A57-A8DF-4FAA93693895}" type="sibTrans" cxnId="{09871948-3598-42C1-A63D-03B009754022}">
      <dgm:prSet/>
      <dgm:spPr/>
      <dgm:t>
        <a:bodyPr/>
        <a:lstStyle/>
        <a:p>
          <a:endParaRPr lang="el-GR"/>
        </a:p>
      </dgm:t>
    </dgm:pt>
    <dgm:pt modelId="{DDDAEE79-0C49-461D-8D24-6B157C1FF019}" type="pres">
      <dgm:prSet presAssocID="{E21BE7BA-3594-4B82-93DF-61C0E3EA138B}" presName="cycle" presStyleCnt="0">
        <dgm:presLayoutVars>
          <dgm:dir/>
          <dgm:resizeHandles val="exact"/>
        </dgm:presLayoutVars>
      </dgm:prSet>
      <dgm:spPr/>
    </dgm:pt>
    <dgm:pt modelId="{364CC716-EC62-4CAF-8F6C-83EFBC2D9437}" type="pres">
      <dgm:prSet presAssocID="{D5863807-6098-4A93-A3EE-B125ED6739CC}" presName="node" presStyleLbl="node1" presStyleIdx="0" presStyleCnt="5">
        <dgm:presLayoutVars>
          <dgm:bulletEnabled val="1"/>
        </dgm:presLayoutVars>
      </dgm:prSet>
      <dgm:spPr/>
    </dgm:pt>
    <dgm:pt modelId="{64785AFD-5D37-4A3C-A162-1CE49583FC12}" type="pres">
      <dgm:prSet presAssocID="{DFF03600-7FF5-4EA2-9E6C-D7AF1CCDD117}" presName="sibTrans" presStyleLbl="sibTrans2D1" presStyleIdx="0" presStyleCnt="5"/>
      <dgm:spPr/>
    </dgm:pt>
    <dgm:pt modelId="{D3FEB81F-E211-4BED-A8E0-12732EB6C5FC}" type="pres">
      <dgm:prSet presAssocID="{DFF03600-7FF5-4EA2-9E6C-D7AF1CCDD117}" presName="connectorText" presStyleLbl="sibTrans2D1" presStyleIdx="0" presStyleCnt="5"/>
      <dgm:spPr/>
    </dgm:pt>
    <dgm:pt modelId="{5DADBF58-B1F0-481A-BBBD-03BE4E778FAA}" type="pres">
      <dgm:prSet presAssocID="{87F9B271-0986-4FFC-9242-90C6598ADC34}" presName="node" presStyleLbl="node1" presStyleIdx="1" presStyleCnt="5">
        <dgm:presLayoutVars>
          <dgm:bulletEnabled val="1"/>
        </dgm:presLayoutVars>
      </dgm:prSet>
      <dgm:spPr/>
    </dgm:pt>
    <dgm:pt modelId="{66F45A04-7A20-47EB-BF8B-E487583ECA09}" type="pres">
      <dgm:prSet presAssocID="{04B4C9B3-2165-4264-89B4-AA63D0B3ADAD}" presName="sibTrans" presStyleLbl="sibTrans2D1" presStyleIdx="1" presStyleCnt="5"/>
      <dgm:spPr/>
    </dgm:pt>
    <dgm:pt modelId="{768A76D2-1BBF-4402-955E-02CCF509CFEC}" type="pres">
      <dgm:prSet presAssocID="{04B4C9B3-2165-4264-89B4-AA63D0B3ADAD}" presName="connectorText" presStyleLbl="sibTrans2D1" presStyleIdx="1" presStyleCnt="5"/>
      <dgm:spPr/>
    </dgm:pt>
    <dgm:pt modelId="{19CB92B5-942E-48DB-96AA-25131B711C46}" type="pres">
      <dgm:prSet presAssocID="{CAC2B5E1-8747-423E-9A2F-CC825988860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E2F6099-C586-47C5-8C1B-5EF62EF80A98}" type="pres">
      <dgm:prSet presAssocID="{86446537-BF55-411A-B30B-F824C22DC8E4}" presName="sibTrans" presStyleLbl="sibTrans2D1" presStyleIdx="2" presStyleCnt="5"/>
      <dgm:spPr/>
    </dgm:pt>
    <dgm:pt modelId="{7490AF85-37FC-49D9-8C7F-B32839491BBA}" type="pres">
      <dgm:prSet presAssocID="{86446537-BF55-411A-B30B-F824C22DC8E4}" presName="connectorText" presStyleLbl="sibTrans2D1" presStyleIdx="2" presStyleCnt="5"/>
      <dgm:spPr/>
    </dgm:pt>
    <dgm:pt modelId="{9B54D3BC-DC57-416C-9E6E-385D3012D588}" type="pres">
      <dgm:prSet presAssocID="{04ED0F76-E045-4230-AD94-F6B7EDACB846}" presName="node" presStyleLbl="node1" presStyleIdx="3" presStyleCnt="5">
        <dgm:presLayoutVars>
          <dgm:bulletEnabled val="1"/>
        </dgm:presLayoutVars>
      </dgm:prSet>
      <dgm:spPr/>
    </dgm:pt>
    <dgm:pt modelId="{9D145071-957E-4EC0-8BA6-9DEAB8EBFA74}" type="pres">
      <dgm:prSet presAssocID="{2FD108C4-7339-4B76-8C4E-0EA175ED351F}" presName="sibTrans" presStyleLbl="sibTrans2D1" presStyleIdx="3" presStyleCnt="5"/>
      <dgm:spPr/>
    </dgm:pt>
    <dgm:pt modelId="{AFF7A68B-30CC-4798-BC71-C71F4AA7748D}" type="pres">
      <dgm:prSet presAssocID="{2FD108C4-7339-4B76-8C4E-0EA175ED351F}" presName="connectorText" presStyleLbl="sibTrans2D1" presStyleIdx="3" presStyleCnt="5"/>
      <dgm:spPr/>
    </dgm:pt>
    <dgm:pt modelId="{89B7977A-D191-41D4-BD6C-1B09B91C47AE}" type="pres">
      <dgm:prSet presAssocID="{BD13B249-1628-4EC8-81D2-D889DAF2898A}" presName="node" presStyleLbl="node1" presStyleIdx="4" presStyleCnt="5" custScaleX="10815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841F050-93F0-4D0E-9EC1-60BA190C3F80}" type="pres">
      <dgm:prSet presAssocID="{40847F8F-58BF-4A57-A8DF-4FAA93693895}" presName="sibTrans" presStyleLbl="sibTrans2D1" presStyleIdx="4" presStyleCnt="5"/>
      <dgm:spPr/>
    </dgm:pt>
    <dgm:pt modelId="{D90D40D0-7E23-478D-8DD3-F079C165AA45}" type="pres">
      <dgm:prSet presAssocID="{40847F8F-58BF-4A57-A8DF-4FAA93693895}" presName="connectorText" presStyleLbl="sibTrans2D1" presStyleIdx="4" presStyleCnt="5"/>
      <dgm:spPr/>
    </dgm:pt>
  </dgm:ptLst>
  <dgm:cxnLst>
    <dgm:cxn modelId="{7005418A-4628-461B-B86C-9C5E83398482}" type="presOf" srcId="{86446537-BF55-411A-B30B-F824C22DC8E4}" destId="{6E2F6099-C586-47C5-8C1B-5EF62EF80A98}" srcOrd="0" destOrd="0" presId="urn:microsoft.com/office/officeart/2005/8/layout/cycle2"/>
    <dgm:cxn modelId="{00354674-FC55-447B-B23C-AF8E085F86FB}" srcId="{E21BE7BA-3594-4B82-93DF-61C0E3EA138B}" destId="{87F9B271-0986-4FFC-9242-90C6598ADC34}" srcOrd="1" destOrd="0" parTransId="{820FC7B7-67A8-403A-BF58-E192D9654AC8}" sibTransId="{04B4C9B3-2165-4264-89B4-AA63D0B3ADAD}"/>
    <dgm:cxn modelId="{F02CF0BF-AEA4-4282-93B5-9C6DD9E3D6C0}" type="presOf" srcId="{40847F8F-58BF-4A57-A8DF-4FAA93693895}" destId="{D90D40D0-7E23-478D-8DD3-F079C165AA45}" srcOrd="1" destOrd="0" presId="urn:microsoft.com/office/officeart/2005/8/layout/cycle2"/>
    <dgm:cxn modelId="{04A04EB4-A24B-44FD-9FCC-77A17DD178D6}" type="presOf" srcId="{40847F8F-58BF-4A57-A8DF-4FAA93693895}" destId="{E841F050-93F0-4D0E-9EC1-60BA190C3F80}" srcOrd="0" destOrd="0" presId="urn:microsoft.com/office/officeart/2005/8/layout/cycle2"/>
    <dgm:cxn modelId="{A61E064C-1B4B-49EA-B763-46D3A282E27A}" type="presOf" srcId="{04ED0F76-E045-4230-AD94-F6B7EDACB846}" destId="{9B54D3BC-DC57-416C-9E6E-385D3012D588}" srcOrd="0" destOrd="0" presId="urn:microsoft.com/office/officeart/2005/8/layout/cycle2"/>
    <dgm:cxn modelId="{C4CAD43A-30CC-4A22-AC33-969B706DF455}" type="presOf" srcId="{BD13B249-1628-4EC8-81D2-D889DAF2898A}" destId="{89B7977A-D191-41D4-BD6C-1B09B91C47AE}" srcOrd="0" destOrd="0" presId="urn:microsoft.com/office/officeart/2005/8/layout/cycle2"/>
    <dgm:cxn modelId="{4E2F28E1-309B-4C02-9580-CA5F31B7F75D}" type="presOf" srcId="{87F9B271-0986-4FFC-9242-90C6598ADC34}" destId="{5DADBF58-B1F0-481A-BBBD-03BE4E778FAA}" srcOrd="0" destOrd="0" presId="urn:microsoft.com/office/officeart/2005/8/layout/cycle2"/>
    <dgm:cxn modelId="{E5C33A5B-27A3-41E7-9F42-72D8AA19329C}" type="presOf" srcId="{04B4C9B3-2165-4264-89B4-AA63D0B3ADAD}" destId="{768A76D2-1BBF-4402-955E-02CCF509CFEC}" srcOrd="1" destOrd="0" presId="urn:microsoft.com/office/officeart/2005/8/layout/cycle2"/>
    <dgm:cxn modelId="{CA008B43-152A-4864-9F69-2049197EC041}" srcId="{E21BE7BA-3594-4B82-93DF-61C0E3EA138B}" destId="{CAC2B5E1-8747-423E-9A2F-CC8259888600}" srcOrd="2" destOrd="0" parTransId="{4D0390C5-CA94-46A7-A79B-2C68B8DD2F13}" sibTransId="{86446537-BF55-411A-B30B-F824C22DC8E4}"/>
    <dgm:cxn modelId="{F119FDEB-774F-4A75-B918-782C9FDD08E4}" type="presOf" srcId="{04B4C9B3-2165-4264-89B4-AA63D0B3ADAD}" destId="{66F45A04-7A20-47EB-BF8B-E487583ECA09}" srcOrd="0" destOrd="0" presId="urn:microsoft.com/office/officeart/2005/8/layout/cycle2"/>
    <dgm:cxn modelId="{36CEC481-47E3-4885-9F4D-FA7C8DF6FB01}" type="presOf" srcId="{86446537-BF55-411A-B30B-F824C22DC8E4}" destId="{7490AF85-37FC-49D9-8C7F-B32839491BBA}" srcOrd="1" destOrd="0" presId="urn:microsoft.com/office/officeart/2005/8/layout/cycle2"/>
    <dgm:cxn modelId="{A3BFFAF9-F4D6-46B6-AB65-988BD311CF64}" type="presOf" srcId="{E21BE7BA-3594-4B82-93DF-61C0E3EA138B}" destId="{DDDAEE79-0C49-461D-8D24-6B157C1FF019}" srcOrd="0" destOrd="0" presId="urn:microsoft.com/office/officeart/2005/8/layout/cycle2"/>
    <dgm:cxn modelId="{E775E584-7656-4A1C-A675-44C574494D0B}" type="presOf" srcId="{DFF03600-7FF5-4EA2-9E6C-D7AF1CCDD117}" destId="{64785AFD-5D37-4A3C-A162-1CE49583FC12}" srcOrd="0" destOrd="0" presId="urn:microsoft.com/office/officeart/2005/8/layout/cycle2"/>
    <dgm:cxn modelId="{09871948-3598-42C1-A63D-03B009754022}" srcId="{E21BE7BA-3594-4B82-93DF-61C0E3EA138B}" destId="{BD13B249-1628-4EC8-81D2-D889DAF2898A}" srcOrd="4" destOrd="0" parTransId="{B8531BC5-6355-4AAB-AA8D-528232B288D5}" sibTransId="{40847F8F-58BF-4A57-A8DF-4FAA93693895}"/>
    <dgm:cxn modelId="{2B285073-A49D-4797-B22B-0493AF7DDC79}" type="presOf" srcId="{DFF03600-7FF5-4EA2-9E6C-D7AF1CCDD117}" destId="{D3FEB81F-E211-4BED-A8E0-12732EB6C5FC}" srcOrd="1" destOrd="0" presId="urn:microsoft.com/office/officeart/2005/8/layout/cycle2"/>
    <dgm:cxn modelId="{1AF6BEAB-0837-4F9F-BF51-30401CB16822}" type="presOf" srcId="{2FD108C4-7339-4B76-8C4E-0EA175ED351F}" destId="{9D145071-957E-4EC0-8BA6-9DEAB8EBFA74}" srcOrd="0" destOrd="0" presId="urn:microsoft.com/office/officeart/2005/8/layout/cycle2"/>
    <dgm:cxn modelId="{FFE99A38-C10A-4DC2-9D99-CDE012DF824D}" srcId="{E21BE7BA-3594-4B82-93DF-61C0E3EA138B}" destId="{D5863807-6098-4A93-A3EE-B125ED6739CC}" srcOrd="0" destOrd="0" parTransId="{EC89AA69-0B47-4068-8B66-8F746868E0E0}" sibTransId="{DFF03600-7FF5-4EA2-9E6C-D7AF1CCDD117}"/>
    <dgm:cxn modelId="{CB711617-38A5-43B8-AD1C-EEAD03500FF0}" type="presOf" srcId="{2FD108C4-7339-4B76-8C4E-0EA175ED351F}" destId="{AFF7A68B-30CC-4798-BC71-C71F4AA7748D}" srcOrd="1" destOrd="0" presId="urn:microsoft.com/office/officeart/2005/8/layout/cycle2"/>
    <dgm:cxn modelId="{BE4BBF2E-7EE8-4B1C-9E7B-7F52CE1AFA35}" type="presOf" srcId="{CAC2B5E1-8747-423E-9A2F-CC8259888600}" destId="{19CB92B5-942E-48DB-96AA-25131B711C46}" srcOrd="0" destOrd="0" presId="urn:microsoft.com/office/officeart/2005/8/layout/cycle2"/>
    <dgm:cxn modelId="{EE6D4C41-4F16-4D9F-BFAE-B239EC0EC2DE}" type="presOf" srcId="{D5863807-6098-4A93-A3EE-B125ED6739CC}" destId="{364CC716-EC62-4CAF-8F6C-83EFBC2D9437}" srcOrd="0" destOrd="0" presId="urn:microsoft.com/office/officeart/2005/8/layout/cycle2"/>
    <dgm:cxn modelId="{874FCEDC-3362-4F0A-A0B7-63FC0BC6C6D7}" srcId="{E21BE7BA-3594-4B82-93DF-61C0E3EA138B}" destId="{04ED0F76-E045-4230-AD94-F6B7EDACB846}" srcOrd="3" destOrd="0" parTransId="{78683DFD-3D42-4C57-A894-371541ACF004}" sibTransId="{2FD108C4-7339-4B76-8C4E-0EA175ED351F}"/>
    <dgm:cxn modelId="{7C6949D6-38CC-4A81-9246-0F33A6D0989B}" type="presParOf" srcId="{DDDAEE79-0C49-461D-8D24-6B157C1FF019}" destId="{364CC716-EC62-4CAF-8F6C-83EFBC2D9437}" srcOrd="0" destOrd="0" presId="urn:microsoft.com/office/officeart/2005/8/layout/cycle2"/>
    <dgm:cxn modelId="{A4FEA4AE-D25A-4F68-B380-D587C825B430}" type="presParOf" srcId="{DDDAEE79-0C49-461D-8D24-6B157C1FF019}" destId="{64785AFD-5D37-4A3C-A162-1CE49583FC12}" srcOrd="1" destOrd="0" presId="urn:microsoft.com/office/officeart/2005/8/layout/cycle2"/>
    <dgm:cxn modelId="{7793EF83-C292-472D-B9B3-5C28A970AF21}" type="presParOf" srcId="{64785AFD-5D37-4A3C-A162-1CE49583FC12}" destId="{D3FEB81F-E211-4BED-A8E0-12732EB6C5FC}" srcOrd="0" destOrd="0" presId="urn:microsoft.com/office/officeart/2005/8/layout/cycle2"/>
    <dgm:cxn modelId="{E937207A-3312-448F-B804-C1E6C2B2E947}" type="presParOf" srcId="{DDDAEE79-0C49-461D-8D24-6B157C1FF019}" destId="{5DADBF58-B1F0-481A-BBBD-03BE4E778FAA}" srcOrd="2" destOrd="0" presId="urn:microsoft.com/office/officeart/2005/8/layout/cycle2"/>
    <dgm:cxn modelId="{F7FB4381-DE52-48A0-844B-275351AAFEBB}" type="presParOf" srcId="{DDDAEE79-0C49-461D-8D24-6B157C1FF019}" destId="{66F45A04-7A20-47EB-BF8B-E487583ECA09}" srcOrd="3" destOrd="0" presId="urn:microsoft.com/office/officeart/2005/8/layout/cycle2"/>
    <dgm:cxn modelId="{E8A8A928-A6F1-4635-80E0-BAF2BD850F9B}" type="presParOf" srcId="{66F45A04-7A20-47EB-BF8B-E487583ECA09}" destId="{768A76D2-1BBF-4402-955E-02CCF509CFEC}" srcOrd="0" destOrd="0" presId="urn:microsoft.com/office/officeart/2005/8/layout/cycle2"/>
    <dgm:cxn modelId="{B03EB43D-1628-4485-A41F-4E480467B20C}" type="presParOf" srcId="{DDDAEE79-0C49-461D-8D24-6B157C1FF019}" destId="{19CB92B5-942E-48DB-96AA-25131B711C46}" srcOrd="4" destOrd="0" presId="urn:microsoft.com/office/officeart/2005/8/layout/cycle2"/>
    <dgm:cxn modelId="{DEE7FEFB-309E-4DE4-B5F7-4D9D04B6BEF1}" type="presParOf" srcId="{DDDAEE79-0C49-461D-8D24-6B157C1FF019}" destId="{6E2F6099-C586-47C5-8C1B-5EF62EF80A98}" srcOrd="5" destOrd="0" presId="urn:microsoft.com/office/officeart/2005/8/layout/cycle2"/>
    <dgm:cxn modelId="{1C4B6B7B-079B-47D9-B3A2-D49CF820CA3A}" type="presParOf" srcId="{6E2F6099-C586-47C5-8C1B-5EF62EF80A98}" destId="{7490AF85-37FC-49D9-8C7F-B32839491BBA}" srcOrd="0" destOrd="0" presId="urn:microsoft.com/office/officeart/2005/8/layout/cycle2"/>
    <dgm:cxn modelId="{E3E5B2B5-21F8-46F4-A89A-EA4139668F69}" type="presParOf" srcId="{DDDAEE79-0C49-461D-8D24-6B157C1FF019}" destId="{9B54D3BC-DC57-416C-9E6E-385D3012D588}" srcOrd="6" destOrd="0" presId="urn:microsoft.com/office/officeart/2005/8/layout/cycle2"/>
    <dgm:cxn modelId="{C6AC85DB-FEE6-4722-86AC-DEB9C5E074FA}" type="presParOf" srcId="{DDDAEE79-0C49-461D-8D24-6B157C1FF019}" destId="{9D145071-957E-4EC0-8BA6-9DEAB8EBFA74}" srcOrd="7" destOrd="0" presId="urn:microsoft.com/office/officeart/2005/8/layout/cycle2"/>
    <dgm:cxn modelId="{D2CAEABA-7172-4ED7-8D41-DCB8E3E27E92}" type="presParOf" srcId="{9D145071-957E-4EC0-8BA6-9DEAB8EBFA74}" destId="{AFF7A68B-30CC-4798-BC71-C71F4AA7748D}" srcOrd="0" destOrd="0" presId="urn:microsoft.com/office/officeart/2005/8/layout/cycle2"/>
    <dgm:cxn modelId="{4A46DCBE-3706-46A7-9C4C-B638680F704C}" type="presParOf" srcId="{DDDAEE79-0C49-461D-8D24-6B157C1FF019}" destId="{89B7977A-D191-41D4-BD6C-1B09B91C47AE}" srcOrd="8" destOrd="0" presId="urn:microsoft.com/office/officeart/2005/8/layout/cycle2"/>
    <dgm:cxn modelId="{D0C9FA40-D71B-495B-BAC5-EB353ECA4419}" type="presParOf" srcId="{DDDAEE79-0C49-461D-8D24-6B157C1FF019}" destId="{E841F050-93F0-4D0E-9EC1-60BA190C3F80}" srcOrd="9" destOrd="0" presId="urn:microsoft.com/office/officeart/2005/8/layout/cycle2"/>
    <dgm:cxn modelId="{565F7E63-DA29-48C5-8917-E81E6A29D9BB}" type="presParOf" srcId="{E841F050-93F0-4D0E-9EC1-60BA190C3F80}" destId="{D90D40D0-7E23-478D-8DD3-F079C165AA45}" srcOrd="0" destOrd="0" presId="urn:microsoft.com/office/officeart/2005/8/layout/cycle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7/12/2017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7/12/2017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7/12/2017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7/12/2017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7/12/2017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7/12/2017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7/12/2017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7/12/2017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7/12/2017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7/12/2017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7/12/2017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7/12/2017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85728"/>
            <a:ext cx="7772400" cy="385765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sz="4000" dirty="0" smtClean="0"/>
              <a:t>ΣΥΝΕΡΓΕΙΕΣ </a:t>
            </a:r>
            <a:r>
              <a:rPr lang="el-GR" sz="4000" dirty="0" smtClean="0"/>
              <a:t>ΚΟΙΝΩΝΙΚΩΝ ΕΠΙΧΕΙΡΗΣΕΩΝ ΜΕ ΔΗΜΟΥΣ</a:t>
            </a:r>
            <a:br>
              <a:rPr lang="el-GR" sz="4000" dirty="0" smtClean="0"/>
            </a:br>
            <a:r>
              <a:rPr lang="el-GR" sz="4000" dirty="0" smtClean="0"/>
              <a:t>ΚΑΙ ΟΡΓΑΝΩΣΕΙΣ ΤΗΣ ΚΟΙΝΩΝΙΑΣ ΠΟΛΙΤΩΝ</a:t>
            </a:r>
            <a:br>
              <a:rPr lang="el-GR" sz="4000" dirty="0" smtClean="0"/>
            </a:br>
            <a:r>
              <a:rPr lang="el-GR" sz="4000" dirty="0" smtClean="0"/>
              <a:t>«Τοπικές κοινωνικές Συμπράξεις</a:t>
            </a:r>
            <a:r>
              <a:rPr lang="el-GR" sz="4000" dirty="0" smtClean="0"/>
              <a:t>»</a:t>
            </a:r>
            <a:r>
              <a:rPr lang="el-GR" sz="4000" dirty="0" smtClean="0"/>
              <a:t/>
            </a:r>
            <a:br>
              <a:rPr lang="el-GR" sz="4000" dirty="0" smtClean="0"/>
            </a:br>
            <a:r>
              <a:rPr lang="el-GR" dirty="0" smtClean="0"/>
              <a:t> 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4286256"/>
            <a:ext cx="6400800" cy="1352544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/>
              <a:t>Ευάγγελος </a:t>
            </a:r>
            <a:r>
              <a:rPr lang="el-GR" dirty="0" err="1" smtClean="0"/>
              <a:t>Σπινθάκης</a:t>
            </a:r>
            <a:endParaRPr lang="el-GR" dirty="0" smtClean="0"/>
          </a:p>
          <a:p>
            <a:r>
              <a:rPr lang="el-GR" dirty="0" smtClean="0"/>
              <a:t>ΠΑΝΕΛΛΗΝΙΑ ΕΝΩΣΗ ΣΥΜΠΡΑΞΕΩΝ ΚΟΙΝΩΝΙΚΗΣ ΟΙΚΟΝΟΜΙΑΣ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</a:t>
            </a:r>
            <a:r>
              <a:rPr lang="el-GR" dirty="0" smtClean="0"/>
              <a:t>νάμεσα </a:t>
            </a:r>
            <a:r>
              <a:rPr lang="el-GR" dirty="0" smtClean="0"/>
              <a:t>στο δημόσιο και ιδιωτικό τομέα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l-GR" sz="3600" dirty="0" smtClean="0"/>
              <a:t>Μοντέλο </a:t>
            </a:r>
            <a:r>
              <a:rPr lang="el-GR" sz="3600" dirty="0" smtClean="0"/>
              <a:t>ανάμεσα στο δημόσιο και ιδιωτικό τομέα και </a:t>
            </a:r>
            <a:r>
              <a:rPr lang="el-GR" sz="3600" dirty="0" smtClean="0"/>
              <a:t>πρότυπο που </a:t>
            </a:r>
            <a:r>
              <a:rPr lang="el-GR" sz="3600" dirty="0" smtClean="0"/>
              <a:t>ενδιαφέρει τις τοπικές κοινωνίες και μπορεί να βρει άμεση εφαρμογή </a:t>
            </a:r>
            <a:r>
              <a:rPr lang="el-GR" sz="3600" dirty="0" smtClean="0"/>
              <a:t>στην </a:t>
            </a:r>
            <a:r>
              <a:rPr lang="el-GR" sz="3600" dirty="0" smtClean="0"/>
              <a:t>ανάπτυξη ενεργειακών κοινοτήτων και κοινωνικών επιχειρήσεων ανακύκλωσης - </a:t>
            </a:r>
            <a:r>
              <a:rPr lang="el-GR" sz="3600" dirty="0" err="1" smtClean="0"/>
              <a:t>επανάχρησης</a:t>
            </a:r>
            <a:endParaRPr lang="el-GR" sz="3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Στόχος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l-GR" sz="4000" dirty="0" smtClean="0"/>
              <a:t>Στόχος είναι να υπογραφούν σε κάθε Δήμο τριμερείς συμφωνίες με κοινωνικές επιχειρήσεις για «Τοπικές κοινωνικές Συμπράξεις» σε μια σειρά από τομείς ανάλογα με τις προτεραιότητες κάθε </a:t>
            </a:r>
            <a:r>
              <a:rPr lang="el-GR" sz="4000" dirty="0" smtClean="0"/>
              <a:t>περιοχής</a:t>
            </a:r>
            <a:endParaRPr lang="el-GR" sz="4000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όπως: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l-GR" sz="4400" dirty="0" smtClean="0"/>
              <a:t>Καθαριότητα</a:t>
            </a:r>
            <a:r>
              <a:rPr lang="el-GR" sz="4400" dirty="0" smtClean="0"/>
              <a:t>, ανακύκλωση και </a:t>
            </a:r>
            <a:r>
              <a:rPr lang="el-GR" sz="4400" dirty="0" err="1" smtClean="0"/>
              <a:t>επανάχρηση</a:t>
            </a:r>
            <a:r>
              <a:rPr lang="el-GR" sz="4400" dirty="0" smtClean="0"/>
              <a:t> επίπλων </a:t>
            </a:r>
            <a:r>
              <a:rPr lang="el-GR" sz="4400" dirty="0" smtClean="0"/>
              <a:t>- συσκευών</a:t>
            </a:r>
            <a:r>
              <a:rPr lang="el-GR" sz="4400" dirty="0" smtClean="0"/>
              <a:t>.</a:t>
            </a:r>
          </a:p>
          <a:p>
            <a:pPr lvl="0"/>
            <a:r>
              <a:rPr lang="el-GR" sz="4400" dirty="0" smtClean="0"/>
              <a:t>Ε</a:t>
            </a:r>
            <a:r>
              <a:rPr lang="el-GR" sz="4400" dirty="0" smtClean="0"/>
              <a:t>νέργεια </a:t>
            </a:r>
            <a:r>
              <a:rPr lang="el-GR" sz="4400" dirty="0" smtClean="0"/>
              <a:t>με την ανάπτυξη ενεργειακών κοινοτήτων.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l-GR" dirty="0" smtClean="0"/>
              <a:t>Κ</a:t>
            </a:r>
            <a:r>
              <a:rPr lang="el-GR" dirty="0" smtClean="0"/>
              <a:t>οινωνική </a:t>
            </a:r>
            <a:r>
              <a:rPr lang="el-GR" dirty="0" smtClean="0"/>
              <a:t>φροντίδα, πρωτοβάθμια υγεία και παροχών κοινωνικών </a:t>
            </a:r>
            <a:r>
              <a:rPr lang="el-GR" dirty="0" smtClean="0"/>
              <a:t>υπηρεσιών, </a:t>
            </a:r>
            <a:r>
              <a:rPr lang="el-GR" dirty="0" smtClean="0"/>
              <a:t>παιδικούς σταθμούς και </a:t>
            </a:r>
            <a:r>
              <a:rPr lang="el-GR" dirty="0" smtClean="0"/>
              <a:t>φροντίδα </a:t>
            </a:r>
            <a:r>
              <a:rPr lang="el-GR" dirty="0" smtClean="0"/>
              <a:t>υπερηλίκων και αναπήρων </a:t>
            </a:r>
            <a:r>
              <a:rPr lang="el-GR" dirty="0" smtClean="0"/>
              <a:t>στο </a:t>
            </a:r>
            <a:r>
              <a:rPr lang="el-GR" dirty="0" smtClean="0"/>
              <a:t>σπίτι.</a:t>
            </a:r>
          </a:p>
          <a:p>
            <a:pPr lvl="0"/>
            <a:r>
              <a:rPr lang="el-GR" dirty="0" smtClean="0"/>
              <a:t>Πολιτισμός </a:t>
            </a:r>
            <a:r>
              <a:rPr lang="el-GR" dirty="0" smtClean="0"/>
              <a:t>και </a:t>
            </a:r>
            <a:r>
              <a:rPr lang="el-GR" dirty="0" smtClean="0"/>
              <a:t>ψυχαγωγία </a:t>
            </a:r>
            <a:r>
              <a:rPr lang="el-GR" dirty="0" smtClean="0"/>
              <a:t>για την λειτουργία θεματικών πάρκων, κέντρων δημιουργικής απασχόλησης νέων.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z="3600" dirty="0" err="1" smtClean="0"/>
              <a:t>Αγροδιατροφή</a:t>
            </a:r>
            <a:r>
              <a:rPr lang="el-GR" sz="3600" dirty="0" smtClean="0"/>
              <a:t> </a:t>
            </a:r>
            <a:r>
              <a:rPr lang="el-GR" sz="3600" dirty="0" smtClean="0"/>
              <a:t>για την καλλιέργεια συγκομιδή αγροκτημάτων που ανήκουν στους δήμους και τις εκκλησιαστικές κοινότητες και μένουν ακαλλιέργητα</a:t>
            </a:r>
          </a:p>
          <a:p>
            <a:pPr lvl="0"/>
            <a:r>
              <a:rPr lang="el-GR" sz="3600" dirty="0" smtClean="0"/>
              <a:t>Λ</a:t>
            </a:r>
            <a:r>
              <a:rPr lang="el-GR" sz="3600" dirty="0" smtClean="0"/>
              <a:t>ογισμικό </a:t>
            </a:r>
            <a:r>
              <a:rPr lang="el-GR" sz="3600" dirty="0" smtClean="0"/>
              <a:t>με την ανάπτυξη Συνεταιρισμών προγραμματιστών</a:t>
            </a:r>
            <a:r>
              <a:rPr lang="el-GR" dirty="0" smtClean="0"/>
              <a:t>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Βιωσιμότητα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διαρκής αποτελεσματικότητα και βιωσιμότητα του σχεδίου θα εξασφαλιστεί </a:t>
            </a:r>
            <a:r>
              <a:rPr lang="el-GR" dirty="0" smtClean="0"/>
              <a:t>μόνο με την </a:t>
            </a:r>
            <a:r>
              <a:rPr lang="el-GR" dirty="0" smtClean="0"/>
              <a:t>θεσμοθέτηση </a:t>
            </a:r>
            <a:r>
              <a:rPr lang="el-GR" dirty="0" smtClean="0"/>
              <a:t>μόνιμων </a:t>
            </a:r>
            <a:r>
              <a:rPr lang="el-GR" dirty="0" smtClean="0"/>
              <a:t>«τοπικών κοινωνικών συμπράξεων» </a:t>
            </a:r>
            <a:r>
              <a:rPr lang="el-GR" dirty="0" smtClean="0"/>
              <a:t>μιας τριμερούς συμφωνίας των </a:t>
            </a:r>
            <a:r>
              <a:rPr lang="el-GR" dirty="0" smtClean="0"/>
              <a:t>οργανισμών Τοπικής Αυτοδιοίκησης των κοινωνικών επιχειρήσεων και των οργανώσεων της κοινωνίας Πολιτών.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Διανοητικό </a:t>
            </a:r>
            <a:r>
              <a:rPr lang="el-GR" dirty="0" smtClean="0"/>
              <a:t>και κοινωνικό </a:t>
            </a:r>
            <a:r>
              <a:rPr lang="el-GR" dirty="0" smtClean="0"/>
              <a:t>κεφάλαιο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l-GR" sz="3600" dirty="0" smtClean="0"/>
              <a:t>Η συγκέντρωση διανοητικού και </a:t>
            </a:r>
            <a:r>
              <a:rPr lang="el-GR" sz="3600" dirty="0" smtClean="0"/>
              <a:t>κοινωνικού κεφαλαίου, τεχνογνωσίας και </a:t>
            </a:r>
            <a:r>
              <a:rPr lang="el-GR" sz="3600" dirty="0" smtClean="0"/>
              <a:t>εμπειρίας από την συμμετοχή τριών διακριτών χώρων σε </a:t>
            </a:r>
            <a:r>
              <a:rPr lang="el-GR" sz="3600" dirty="0" smtClean="0"/>
              <a:t>ένα κοινό </a:t>
            </a:r>
            <a:r>
              <a:rPr lang="el-GR" sz="3600" dirty="0" smtClean="0"/>
              <a:t>έργο, μπορεί να κτίσει γέφυρες εμπιστοσύνης και να διασφαλίσει την αξία των αποτελεσμάτων για το μέλλον.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Ένας κύκλος με πέντε κύκλους</a:t>
            </a:r>
            <a:endParaRPr lang="el-GR" dirty="0"/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el-GR" dirty="0" smtClean="0"/>
              <a:t>Λέξεις κλειδιά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Autofit/>
          </a:bodyPr>
          <a:lstStyle/>
          <a:p>
            <a:r>
              <a:rPr lang="el-GR" dirty="0" smtClean="0"/>
              <a:t>Κοινωνική οικονομία</a:t>
            </a:r>
          </a:p>
          <a:p>
            <a:r>
              <a:rPr lang="el-GR" dirty="0" smtClean="0"/>
              <a:t>Συνεργατισμός – συνέργιες </a:t>
            </a:r>
          </a:p>
          <a:p>
            <a:r>
              <a:rPr lang="el-GR" dirty="0" smtClean="0"/>
              <a:t>Τριμερείς τοπικές κοινωνικές συμπράξεις</a:t>
            </a:r>
          </a:p>
          <a:p>
            <a:r>
              <a:rPr lang="el-GR" dirty="0" smtClean="0"/>
              <a:t>Θέσεις εργασίας</a:t>
            </a:r>
          </a:p>
          <a:p>
            <a:r>
              <a:rPr lang="el-GR" dirty="0" smtClean="0"/>
              <a:t>Συμμετοχική δημοκρατία</a:t>
            </a:r>
          </a:p>
          <a:p>
            <a:r>
              <a:rPr lang="el-GR" dirty="0" smtClean="0"/>
              <a:t>Διανοητικό και κοινωνικό κεφάλαιο</a:t>
            </a:r>
          </a:p>
          <a:p>
            <a:r>
              <a:rPr lang="el-GR" dirty="0" smtClean="0"/>
              <a:t>Βιωσιμότητα</a:t>
            </a:r>
          </a:p>
          <a:p>
            <a:r>
              <a:rPr lang="el-GR" dirty="0" smtClean="0"/>
              <a:t> </a:t>
            </a:r>
            <a:r>
              <a:rPr lang="el-GR" dirty="0" smtClean="0"/>
              <a:t>Επινόηση</a:t>
            </a:r>
          </a:p>
          <a:p>
            <a:r>
              <a:rPr lang="el-GR" dirty="0" smtClean="0"/>
              <a:t>Πολιτική </a:t>
            </a:r>
            <a:r>
              <a:rPr lang="el-GR" dirty="0" smtClean="0"/>
              <a:t>βούληση </a:t>
            </a:r>
          </a:p>
          <a:p>
            <a:r>
              <a:rPr lang="el-GR" dirty="0" smtClean="0"/>
              <a:t>Κύκλοι – γέφυρες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 ΠΑΡΑΔΟΧΕΣ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l-GR" sz="4000" dirty="0" smtClean="0"/>
          </a:p>
          <a:p>
            <a:r>
              <a:rPr lang="el-GR" sz="4400" dirty="0" smtClean="0"/>
              <a:t>Ούτε </a:t>
            </a:r>
            <a:r>
              <a:rPr lang="el-GR" sz="4400" dirty="0" smtClean="0"/>
              <a:t>το κράτος, ούτε οι ιδιωτικές </a:t>
            </a:r>
            <a:r>
              <a:rPr lang="el-GR" sz="4400" dirty="0" smtClean="0"/>
              <a:t>επιχειρήσεις μπορούν </a:t>
            </a:r>
            <a:r>
              <a:rPr lang="el-GR" sz="4400" dirty="0" smtClean="0"/>
              <a:t>σήμερα να </a:t>
            </a:r>
            <a:r>
              <a:rPr lang="el-GR" sz="4400" dirty="0" smtClean="0"/>
              <a:t>αντιμετωπίσουν την ανεργία</a:t>
            </a:r>
            <a:endParaRPr lang="el-GR" sz="4400" dirty="0" smtClean="0"/>
          </a:p>
          <a:p>
            <a:r>
              <a:rPr lang="el-GR" sz="4400" dirty="0" smtClean="0"/>
              <a:t>Κοινωνική οικονομία χωρίς κοινωνία δεν νοείται</a:t>
            </a:r>
          </a:p>
          <a:p>
            <a:pPr algn="ctr"/>
            <a:endParaRPr lang="el-GR" sz="36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Αυτά δεν γίνονται…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4400" dirty="0" smtClean="0"/>
              <a:t>Νέοι συμμετοχικοί θεσμοί</a:t>
            </a:r>
          </a:p>
          <a:p>
            <a:r>
              <a:rPr lang="el-GR" sz="4400" dirty="0" smtClean="0"/>
              <a:t>Ενεργοποίηση της κοινωνίας πολιτών (συμμετοχική και οικονομική δημοκρατία)</a:t>
            </a:r>
          </a:p>
          <a:p>
            <a:r>
              <a:rPr lang="el-GR" sz="4400" dirty="0" smtClean="0"/>
              <a:t>Ισχυρή πολιτική </a:t>
            </a:r>
            <a:r>
              <a:rPr lang="el-GR" sz="4400" dirty="0" smtClean="0"/>
              <a:t>βούληση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Τοπικές κοινωνικές Συμπράξεις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l-GR" sz="5400" dirty="0" smtClean="0"/>
              <a:t>είναι </a:t>
            </a:r>
            <a:r>
              <a:rPr lang="el-GR" sz="5400" dirty="0" smtClean="0"/>
              <a:t>τοπικά σύμφωνα κοινωνικής επιχειρηματικότητας</a:t>
            </a:r>
            <a:endParaRPr lang="el-GR" sz="5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Δηλαδή</a:t>
            </a:r>
            <a:r>
              <a:rPr lang="el-GR" dirty="0" smtClean="0"/>
              <a:t> τοπικές επενδύσεις που </a:t>
            </a:r>
            <a:r>
              <a:rPr lang="el-GR" dirty="0" smtClean="0"/>
              <a:t>…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 smtClean="0"/>
              <a:t>στοχεύουν </a:t>
            </a:r>
            <a:r>
              <a:rPr lang="el-GR" sz="4000" dirty="0" smtClean="0"/>
              <a:t>να καλύψουν κοινωνικές ανάγκες εκεί που δεν ενδιαφέρεται να επενδύσει η αγορά </a:t>
            </a:r>
            <a:endParaRPr lang="el-GR" sz="4000" dirty="0" smtClean="0"/>
          </a:p>
          <a:p>
            <a:pPr algn="ctr"/>
            <a:r>
              <a:rPr lang="el-GR" sz="4000" dirty="0" smtClean="0"/>
              <a:t>Και δεν </a:t>
            </a:r>
            <a:r>
              <a:rPr lang="el-GR" sz="4000" dirty="0" smtClean="0"/>
              <a:t>μπορεί να καλύψει το κράτος  και οι Δήμοι λόγω υψηλού κόστους λειτουργίας</a:t>
            </a:r>
            <a:endParaRPr lang="el-GR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Επινόηση θέσεων </a:t>
            </a:r>
            <a:r>
              <a:rPr lang="el-GR" dirty="0" smtClean="0"/>
              <a:t>εργασίας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l-GR" sz="3600" dirty="0" smtClean="0"/>
              <a:t>Κεντρικός στόχος του έργου είναι η επινόηση </a:t>
            </a:r>
            <a:r>
              <a:rPr lang="el-GR" sz="3600" dirty="0" smtClean="0"/>
              <a:t>θέσεων </a:t>
            </a:r>
            <a:r>
              <a:rPr lang="el-GR" sz="3600" dirty="0" smtClean="0"/>
              <a:t>εργασίας </a:t>
            </a:r>
            <a:r>
              <a:rPr lang="el-GR" sz="3600" dirty="0" smtClean="0"/>
              <a:t>με </a:t>
            </a:r>
            <a:r>
              <a:rPr lang="el-GR" sz="3600" dirty="0" smtClean="0"/>
              <a:t>βάση την κοινωνική επιχειρηματικότητα, που μπορεί να αναπτυχθεί με </a:t>
            </a:r>
            <a:r>
              <a:rPr lang="el-GR" sz="3600" dirty="0" smtClean="0"/>
              <a:t>συνέργειες  </a:t>
            </a:r>
            <a:r>
              <a:rPr lang="el-GR" sz="3600" dirty="0" smtClean="0"/>
              <a:t>κοινωνικών </a:t>
            </a:r>
            <a:r>
              <a:rPr lang="el-GR" sz="3600" dirty="0" smtClean="0"/>
              <a:t>επιχειρήσεων </a:t>
            </a:r>
            <a:r>
              <a:rPr lang="el-GR" sz="3600" dirty="0" smtClean="0"/>
              <a:t>με την Τοπική Αυτοδιοίκηση </a:t>
            </a:r>
            <a:endParaRPr lang="el-GR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</a:t>
            </a:r>
            <a:r>
              <a:rPr lang="el-GR" dirty="0" smtClean="0"/>
              <a:t>ο πρόβλημα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l-GR" sz="4000" dirty="0" smtClean="0"/>
              <a:t>Το </a:t>
            </a:r>
            <a:r>
              <a:rPr lang="el-GR" sz="4000" dirty="0" smtClean="0"/>
              <a:t>πρόβλημα που παρουσιάζεται στην υλοποίηση του σχεδίου είναι το έλλειμμα οργανωτικής τεχνογνωσίας και επιμόρφωσης των εμπλεκομένων σε μια διαδικασία επιχειρηματικότητας και συνεργατισμού.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 φορείς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l-GR" sz="4400" dirty="0" smtClean="0"/>
              <a:t>ΟΤΑ, κοινωνικές επιχειρήσεις και οργανώσεις κοινωνίας πολιτών συνυπογράφουν </a:t>
            </a:r>
            <a:r>
              <a:rPr lang="el-GR" sz="4400" dirty="0" smtClean="0"/>
              <a:t>σύμφωνο συνεργασίας σε τοπικό επίπεδο για συγκεκριμένες ανάγκες που έχει </a:t>
            </a:r>
            <a:r>
              <a:rPr lang="el-GR" sz="4400" dirty="0" smtClean="0"/>
              <a:t>κάθε </a:t>
            </a:r>
            <a:r>
              <a:rPr lang="el-GR" sz="4400" dirty="0" smtClean="0"/>
              <a:t>τόπος</a:t>
            </a:r>
            <a:endParaRPr lang="el-GR" sz="4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Υπέρβαση του δόγματος της μισθωτής εργασίας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l-GR" sz="4000" dirty="0" smtClean="0"/>
              <a:t>Εισαγωγή συνεργατικού </a:t>
            </a:r>
            <a:r>
              <a:rPr lang="el-GR" sz="4000" dirty="0" smtClean="0"/>
              <a:t>μοντέλου με τριμερή τοπική συμφωνία Τοπικής Αυτοδιοίκησης, κοινωνικών επιχειρήσεων και κοινωνικών ομάδων ωφελουμένων που έχουν ανάγκη συγκεκριμένων και ποιοτικών υπηρεσιών</a:t>
            </a:r>
            <a:endParaRPr lang="el-GR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453</Words>
  <PresentationFormat>Προβολή στην οθόνη (4:3)</PresentationFormat>
  <Paragraphs>56</Paragraphs>
  <Slides>18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19" baseType="lpstr">
      <vt:lpstr>Θέμα του Office</vt:lpstr>
      <vt:lpstr>    ΣΥΝΕΡΓΕΙΕΣ ΚΟΙΝΩΝΙΚΩΝ ΕΠΙΧΕΙΡΗΣΕΩΝ ΜΕ ΔΗΜΟΥΣ ΚΑΙ ΟΡΓΑΝΩΣΕΙΣ ΤΗΣ ΚΟΙΝΩΝΙΑΣ ΠΟΛΙΤΩΝ «Τοπικές κοινωνικές Συμπράξεις»    </vt:lpstr>
      <vt:lpstr>  ΠΑΡΑΔΟΧΕΣ</vt:lpstr>
      <vt:lpstr>Αυτά δεν γίνονται…</vt:lpstr>
      <vt:lpstr>Τοπικές κοινωνικές Συμπράξεις</vt:lpstr>
      <vt:lpstr>Δηλαδή τοπικές επενδύσεις που … </vt:lpstr>
      <vt:lpstr>Επινόηση θέσεων εργασίας</vt:lpstr>
      <vt:lpstr>Το πρόβλημα </vt:lpstr>
      <vt:lpstr>Οι φορείς</vt:lpstr>
      <vt:lpstr>Υπέρβαση του δόγματος της μισθωτής εργασίας</vt:lpstr>
      <vt:lpstr>Ανάμεσα στο δημόσιο και ιδιωτικό τομέα</vt:lpstr>
      <vt:lpstr>Στόχος </vt:lpstr>
      <vt:lpstr>όπως:</vt:lpstr>
      <vt:lpstr>Διαφάνεια 13</vt:lpstr>
      <vt:lpstr>Διαφάνεια 14</vt:lpstr>
      <vt:lpstr>Βιωσιμότητα</vt:lpstr>
      <vt:lpstr>Διανοητικό και κοινωνικό κεφάλαιο</vt:lpstr>
      <vt:lpstr>Ένας κύκλος με πέντε κύκλους</vt:lpstr>
      <vt:lpstr>Λέξεις κλειδιά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ΣΥΝΕΡΓΕΙΕΣ ΚΟΙΝΩΝΙΚΩΝ ΕΠΙΧΕΙΡΗΣΕΩΝ ΜΕ ΔΗΜΟΥΣ ΚΑΙ ΟΡΓΑΝΩΣΕΙΣ ΤΗΣ ΚΟΙΝΩΝΙΑΣ ΠΟΛΙΤΩΝ «Τοπικές κοινωνικές Συμπράξεις»    </dc:title>
  <dc:creator>PC</dc:creator>
  <cp:lastModifiedBy>PC</cp:lastModifiedBy>
  <cp:revision>39</cp:revision>
  <dcterms:created xsi:type="dcterms:W3CDTF">2017-12-07T12:12:04Z</dcterms:created>
  <dcterms:modified xsi:type="dcterms:W3CDTF">2017-12-07T13:18:04Z</dcterms:modified>
</cp:coreProperties>
</file>